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F09E1-D095-41AC-998B-0E49B1B27188}"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0F83F-01FA-4E31-AF79-FF0D8E16D3A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21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http://zooclub.ru/samye/yadovitye_zhivotnye_v_mire.shtml</a:t>
            </a:r>
            <a:endParaRPr lang="ru-RU"/>
          </a:p>
        </p:txBody>
      </p:sp>
      <p:sp>
        <p:nvSpPr>
          <p:cNvPr id="4" name="Номер слайда 3"/>
          <p:cNvSpPr>
            <a:spLocks noGrp="1"/>
          </p:cNvSpPr>
          <p:nvPr>
            <p:ph type="sldNum" sz="quarter" idx="10"/>
          </p:nvPr>
        </p:nvSpPr>
        <p:spPr/>
        <p:txBody>
          <a:bodyPr/>
          <a:lstStyle/>
          <a:p>
            <a:fld id="{9700F83F-01FA-4E31-AF79-FF0D8E16D3A4}"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http://zooclub.ru/samye/yadovitye_zhivotnye_v_mire.shtml</a:t>
            </a:r>
            <a:endParaRPr lang="ru-RU" dirty="0"/>
          </a:p>
        </p:txBody>
      </p:sp>
      <p:sp>
        <p:nvSpPr>
          <p:cNvPr id="4" name="Номер слайда 3"/>
          <p:cNvSpPr>
            <a:spLocks noGrp="1"/>
          </p:cNvSpPr>
          <p:nvPr>
            <p:ph type="sldNum" sz="quarter" idx="10"/>
          </p:nvPr>
        </p:nvSpPr>
        <p:spPr/>
        <p:txBody>
          <a:bodyPr/>
          <a:lstStyle/>
          <a:p>
            <a:fld id="{9700F83F-01FA-4E31-AF79-FF0D8E16D3A4}"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23D6F5A-5346-4262-8983-8BE8BCC111B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3D6F5A-5346-4262-8983-8BE8BCC111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3D6F5A-5346-4262-8983-8BE8BCC111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3D6F5A-5346-4262-8983-8BE8BCC111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3D6F5A-5346-4262-8983-8BE8BCC111B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3D6F5A-5346-4262-8983-8BE8BCC111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3D6F5A-5346-4262-8983-8BE8BCC111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8" name="Номер слайда 7"/>
          <p:cNvSpPr>
            <a:spLocks noGrp="1"/>
          </p:cNvSpPr>
          <p:nvPr>
            <p:ph type="sldNum" sz="quarter" idx="11"/>
          </p:nvPr>
        </p:nvSpPr>
        <p:spPr/>
        <p:txBody>
          <a:bodyPr/>
          <a:lstStyle/>
          <a:p>
            <a:fld id="{123D6F5A-5346-4262-8983-8BE8BCC111B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3D6F5A-5346-4262-8983-8BE8BCC111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2AD8904-5515-455F-9FDB-E1972275945C}"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123D6F5A-5346-4262-8983-8BE8BCC111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C2AD8904-5515-455F-9FDB-E1972275945C}"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3D6F5A-5346-4262-8983-8BE8BCC111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2AD8904-5515-455F-9FDB-E1972275945C}" type="datetimeFigureOut">
              <a:rPr lang="ru-RU" smtClean="0"/>
              <a:pPr/>
              <a:t>16.02.2018</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23D6F5A-5346-4262-8983-8BE8BCC111B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501008"/>
            <a:ext cx="6480048" cy="2301240"/>
          </a:xfrm>
        </p:spPr>
        <p:txBody>
          <a:bodyPr/>
          <a:lstStyle/>
          <a:p>
            <a:r>
              <a:rPr lang="ru-RU" dirty="0" smtClean="0"/>
              <a:t>Самые ядовитые животные в мире</a:t>
            </a:r>
            <a:endParaRPr lang="ru-RU" dirty="0"/>
          </a:p>
        </p:txBody>
      </p:sp>
      <p:sp>
        <p:nvSpPr>
          <p:cNvPr id="3" name="Подзаголовок 2"/>
          <p:cNvSpPr>
            <a:spLocks noGrp="1"/>
          </p:cNvSpPr>
          <p:nvPr>
            <p:ph type="subTitle" idx="1"/>
          </p:nvPr>
        </p:nvSpPr>
        <p:spPr/>
        <p:txBody>
          <a:bodyPr>
            <a:normAutofit fontScale="85000" lnSpcReduction="10000"/>
          </a:bodyPr>
          <a:lstStyle/>
          <a:p>
            <a:r>
              <a:rPr lang="ru-RU" dirty="0" smtClean="0"/>
              <a:t>Животные лишенные острых клыков и сильных лап, смогли найти иной способ защиты или нападения, который помогает им выживать, – это яд. Многие животные, как в воде, так и на суше, имеют это грозное оружие различной силы действия. Некоторые яды опасны и для человека: одни могут вызвать просто легкое недомогание, другие – страшную боль, а третьи – привести к летальному исходу. </a:t>
            </a:r>
            <a:endParaRPr lang="ru-RU" dirty="0"/>
          </a:p>
        </p:txBody>
      </p:sp>
      <p:sp>
        <p:nvSpPr>
          <p:cNvPr id="4" name="TextBox 3"/>
          <p:cNvSpPr txBox="1"/>
          <p:nvPr/>
        </p:nvSpPr>
        <p:spPr>
          <a:xfrm>
            <a:off x="179512" y="6381328"/>
            <a:ext cx="1550168" cy="307777"/>
          </a:xfrm>
          <a:prstGeom prst="rect">
            <a:avLst/>
          </a:prstGeom>
          <a:noFill/>
        </p:spPr>
        <p:txBody>
          <a:bodyPr wrap="none" rtlCol="0">
            <a:spAutoFit/>
          </a:bodyPr>
          <a:lstStyle/>
          <a:p>
            <a:r>
              <a:rPr lang="en-US" sz="1400" b="1" dirty="0" smtClean="0"/>
              <a:t>www.zooclub.ru</a:t>
            </a:r>
            <a:endParaRPr lang="ru-RU" sz="1400" b="1" dirty="0"/>
          </a:p>
        </p:txBody>
      </p:sp>
      <p:pic>
        <p:nvPicPr>
          <p:cNvPr id="5" name="Рисунок 4" descr="119.gif"/>
          <p:cNvPicPr>
            <a:picLocks noChangeAspect="1"/>
          </p:cNvPicPr>
          <p:nvPr/>
        </p:nvPicPr>
        <p:blipFill>
          <a:blip r:embed="rId3" cstate="print"/>
          <a:stretch>
            <a:fillRect/>
          </a:stretch>
        </p:blipFill>
        <p:spPr>
          <a:xfrm flipH="1">
            <a:off x="5796136" y="4221088"/>
            <a:ext cx="3119164" cy="2392226"/>
          </a:xfrm>
          <a:prstGeom prst="rect">
            <a:avLst/>
          </a:prstGeom>
        </p:spPr>
      </p:pic>
      <p:pic>
        <p:nvPicPr>
          <p:cNvPr id="6" name="Рисунок 5" descr="(18)-copy.gif"/>
          <p:cNvPicPr>
            <a:picLocks noChangeAspect="1"/>
          </p:cNvPicPr>
          <p:nvPr/>
        </p:nvPicPr>
        <p:blipFill>
          <a:blip r:embed="rId4" cstate="print"/>
          <a:stretch>
            <a:fillRect/>
          </a:stretch>
        </p:blipFill>
        <p:spPr>
          <a:xfrm rot="20515543">
            <a:off x="1535110" y="-293326"/>
            <a:ext cx="5674525" cy="26783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pPr algn="ct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Рыба фугу</a:t>
            </a:r>
            <a:endParaRPr lang="ru-RU" dirty="0"/>
          </a:p>
        </p:txBody>
      </p:sp>
      <p:pic>
        <p:nvPicPr>
          <p:cNvPr id="6" name="Содержимое 5" descr="31520.jpg"/>
          <p:cNvPicPr>
            <a:picLocks noGrp="1" noChangeAspect="1"/>
          </p:cNvPicPr>
          <p:nvPr>
            <p:ph idx="1"/>
          </p:nvPr>
        </p:nvPicPr>
        <p:blipFill>
          <a:blip r:embed="rId2" cstate="print"/>
          <a:stretch>
            <a:fillRect/>
          </a:stretch>
        </p:blipFill>
        <p:spPr>
          <a:xfrm>
            <a:off x="755576" y="1556792"/>
            <a:ext cx="7669370" cy="4207197"/>
          </a:xfr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7467600" cy="5073427"/>
          </a:xfrm>
        </p:spPr>
        <p:txBody>
          <a:bodyPr>
            <a:normAutofit fontScale="92500" lnSpcReduction="20000"/>
          </a:bodyPr>
          <a:lstStyle/>
          <a:p>
            <a:r>
              <a:rPr lang="ru-RU" dirty="0" smtClean="0"/>
              <a:t>Страх перед ядом животных почти каждый день преодолевают японские повара. Мясо </a:t>
            </a:r>
            <a:r>
              <a:rPr lang="ru-RU" b="1" dirty="0" smtClean="0">
                <a:solidFill>
                  <a:srgbClr val="FFFF00"/>
                </a:solidFill>
              </a:rPr>
              <a:t>рыбы Фугу </a:t>
            </a:r>
            <a:r>
              <a:rPr lang="ru-RU" dirty="0" smtClean="0"/>
              <a:t>(</a:t>
            </a:r>
            <a:r>
              <a:rPr lang="ru-RU" dirty="0" err="1" smtClean="0"/>
              <a:t>Takifugu</a:t>
            </a:r>
            <a:r>
              <a:rPr lang="ru-RU" dirty="0" smtClean="0"/>
              <a:t> </a:t>
            </a:r>
            <a:r>
              <a:rPr lang="ru-RU" dirty="0" err="1" smtClean="0"/>
              <a:t>rubripes</a:t>
            </a:r>
            <a:r>
              <a:rPr lang="ru-RU" dirty="0" smtClean="0"/>
              <a:t>) является деликатесом в Корее и Японии, при этом все прекрасно осознают, что поверхность рыбы и некоторые ее органы содержать очень сильный яд, вызывающий паралич органов дыхания, а затем и удушение, но, тем не менее, эту рыбу продолжают готовить в ресторанах этих стран. Однако делать это могут только повара, имеющие специальную лицензию.</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Рыба-камень</a:t>
            </a:r>
            <a:endParaRPr lang="ru-RU" dirty="0"/>
          </a:p>
        </p:txBody>
      </p:sp>
      <p:pic>
        <p:nvPicPr>
          <p:cNvPr id="6" name="Содержимое 5" descr="31521.jpg"/>
          <p:cNvPicPr>
            <a:picLocks noGrp="1" noChangeAspect="1"/>
          </p:cNvPicPr>
          <p:nvPr>
            <p:ph idx="1"/>
          </p:nvPr>
        </p:nvPicPr>
        <p:blipFill>
          <a:blip r:embed="rId2" cstate="print"/>
          <a:stretch>
            <a:fillRect/>
          </a:stretch>
        </p:blipFill>
        <p:spPr>
          <a:xfrm>
            <a:off x="1043608" y="1124744"/>
            <a:ext cx="7142725" cy="5357044"/>
          </a:xfr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7467600" cy="5289451"/>
          </a:xfrm>
        </p:spPr>
        <p:txBody>
          <a:bodyPr>
            <a:normAutofit fontScale="77500" lnSpcReduction="20000"/>
          </a:bodyPr>
          <a:lstStyle/>
          <a:p>
            <a:r>
              <a:rPr lang="ru-RU" dirty="0" smtClean="0"/>
              <a:t>Не только фугу может похвастаться своим ядом. </a:t>
            </a:r>
            <a:r>
              <a:rPr lang="ru-RU" b="1" dirty="0" smtClean="0">
                <a:solidFill>
                  <a:srgbClr val="FFFF00"/>
                </a:solidFill>
              </a:rPr>
              <a:t>Рыба-камень, или бородавчатка </a:t>
            </a:r>
            <a:r>
              <a:rPr lang="ru-RU" dirty="0" smtClean="0"/>
              <a:t>(</a:t>
            </a:r>
            <a:r>
              <a:rPr lang="ru-RU" dirty="0" err="1" smtClean="0"/>
              <a:t>Synanceia</a:t>
            </a:r>
            <a:r>
              <a:rPr lang="ru-RU" dirty="0" smtClean="0"/>
              <a:t> </a:t>
            </a:r>
            <a:r>
              <a:rPr lang="ru-RU" dirty="0" err="1" smtClean="0"/>
              <a:t>verrucosa</a:t>
            </a:r>
            <a:r>
              <a:rPr lang="ru-RU" dirty="0" smtClean="0"/>
              <a:t>) тоже в этом хороша. Она обитает в Тихом и Индийском океанах. Свой яд эта небольшая рыбка хранит в спинных хребтах, защищаясь тем самым от хищников. При попадании токсинов рыбы-камня в организм человека, последний ощущает невыносимую боль. Считается, что это самая сильная боль, которую вызывает яд животных. Она настолько сильна, что пострадавшие нередко пытаются ампутировать себе пораженные конечности. Однако длится это состояние сравнительно недолго, за болью, следует паралич, отмирание тканей и, при отсутствии помощи, смерть.</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b="1" dirty="0" err="1"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Кубомедуза</a:t>
            </a:r>
            <a:endParaRPr lang="ru-RU" dirty="0"/>
          </a:p>
        </p:txBody>
      </p:sp>
      <p:pic>
        <p:nvPicPr>
          <p:cNvPr id="6" name="Содержимое 5" descr="31522.jpg"/>
          <p:cNvPicPr>
            <a:picLocks noGrp="1" noChangeAspect="1"/>
          </p:cNvPicPr>
          <p:nvPr>
            <p:ph idx="1"/>
          </p:nvPr>
        </p:nvPicPr>
        <p:blipFill>
          <a:blip r:embed="rId2" cstate="print"/>
          <a:stretch>
            <a:fillRect/>
          </a:stretch>
        </p:blipFill>
        <p:spPr>
          <a:xfrm>
            <a:off x="827584" y="1412776"/>
            <a:ext cx="7175551" cy="4971632"/>
          </a:xfrm>
          <a:ln>
            <a:solidFill>
              <a:schemeClr val="accent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7467600" cy="5145435"/>
          </a:xfrm>
        </p:spPr>
        <p:txBody>
          <a:bodyPr>
            <a:normAutofit fontScale="85000" lnSpcReduction="20000"/>
          </a:bodyPr>
          <a:lstStyle/>
          <a:p>
            <a:r>
              <a:rPr lang="ru-RU" b="1" dirty="0" smtClean="0">
                <a:solidFill>
                  <a:srgbClr val="FFFF00"/>
                </a:solidFill>
              </a:rPr>
              <a:t>Австралийская </a:t>
            </a:r>
            <a:r>
              <a:rPr lang="ru-RU" b="1" dirty="0" err="1" smtClean="0">
                <a:solidFill>
                  <a:srgbClr val="FFFF00"/>
                </a:solidFill>
              </a:rPr>
              <a:t>кубомедуза</a:t>
            </a:r>
            <a:r>
              <a:rPr lang="ru-RU" b="1" dirty="0" smtClean="0">
                <a:solidFill>
                  <a:srgbClr val="FFFF00"/>
                </a:solidFill>
              </a:rPr>
              <a:t> </a:t>
            </a:r>
            <a:r>
              <a:rPr lang="ru-RU" dirty="0" smtClean="0"/>
              <a:t>(</a:t>
            </a:r>
            <a:r>
              <a:rPr lang="ru-RU" dirty="0" err="1" smtClean="0"/>
              <a:t>Chironex</a:t>
            </a:r>
            <a:r>
              <a:rPr lang="ru-RU" dirty="0" smtClean="0"/>
              <a:t> </a:t>
            </a:r>
            <a:r>
              <a:rPr lang="ru-RU" dirty="0" err="1" smtClean="0"/>
              <a:t>fleckeri</a:t>
            </a:r>
            <a:r>
              <a:rPr lang="ru-RU" dirty="0" smtClean="0"/>
              <a:t>), обитающая в водах Азии и Австралии, считается одним из самых ядовитых животных. Такой вывод основан, вероятно, на количестве человеческих жертв (</a:t>
            </a:r>
            <a:r>
              <a:rPr lang="ru-RU" b="1" dirty="0" smtClean="0"/>
              <a:t>порядка 6 тысяч в год</a:t>
            </a:r>
            <a:r>
              <a:rPr lang="ru-RU" dirty="0" smtClean="0"/>
              <a:t>), причиной гибели которых стал яд этой милой </a:t>
            </a:r>
            <a:r>
              <a:rPr lang="ru-RU" dirty="0" err="1" smtClean="0"/>
              <a:t>медузки</a:t>
            </a:r>
            <a:r>
              <a:rPr lang="ru-RU" dirty="0" smtClean="0"/>
              <a:t>. При соприкосновении со щупальцами медузы, в организм человека проникает опасный токсин, который стремительно поражает нервную систему, сердце и клетки кожи. При этом человек ощущает сильную боль, повергающую его в состояние шока. В итоге люди тонут или умирают от остановки сердца.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ct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Древолазы</a:t>
            </a:r>
            <a:endParaRPr lang="ru-RU" dirty="0"/>
          </a:p>
        </p:txBody>
      </p:sp>
      <p:pic>
        <p:nvPicPr>
          <p:cNvPr id="6" name="Содержимое 5" descr="31523.jpg"/>
          <p:cNvPicPr>
            <a:picLocks noGrp="1" noChangeAspect="1"/>
          </p:cNvPicPr>
          <p:nvPr>
            <p:ph idx="1"/>
          </p:nvPr>
        </p:nvPicPr>
        <p:blipFill>
          <a:blip r:embed="rId2" cstate="print"/>
          <a:stretch>
            <a:fillRect/>
          </a:stretch>
        </p:blipFill>
        <p:spPr>
          <a:xfrm>
            <a:off x="827584" y="1484784"/>
            <a:ext cx="7243142" cy="4832210"/>
          </a:xfr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7467600" cy="5505475"/>
          </a:xfrm>
        </p:spPr>
        <p:txBody>
          <a:bodyPr>
            <a:normAutofit fontScale="92500" lnSpcReduction="10000"/>
          </a:bodyPr>
          <a:lstStyle/>
          <a:p>
            <a:r>
              <a:rPr lang="ru-RU" dirty="0" smtClean="0"/>
              <a:t>Такие на вид безвредные лягушки порой скрывают страшное оружие – яд. </a:t>
            </a:r>
            <a:r>
              <a:rPr lang="ru-RU" b="1" dirty="0" smtClean="0">
                <a:solidFill>
                  <a:srgbClr val="FFFF00"/>
                </a:solidFill>
              </a:rPr>
              <a:t>Древолазы</a:t>
            </a:r>
            <a:r>
              <a:rPr lang="ru-RU" dirty="0" smtClean="0"/>
              <a:t> (</a:t>
            </a:r>
            <a:r>
              <a:rPr lang="ru-RU" dirty="0" err="1" smtClean="0"/>
              <a:t>Dendrobatidae</a:t>
            </a:r>
            <a:r>
              <a:rPr lang="ru-RU" dirty="0" smtClean="0"/>
              <a:t>) из рода </a:t>
            </a:r>
            <a:r>
              <a:rPr lang="ru-RU" dirty="0" err="1" smtClean="0"/>
              <a:t>листолазов</a:t>
            </a:r>
            <a:r>
              <a:rPr lang="ru-RU" dirty="0" smtClean="0"/>
              <a:t> имеют крошечные размеры – от 1,5 до 7 см. Их можно встретить в лесах Северной и Южной Америки. Выделяют ночных древолазов с темной защитной окраской (они не ядовиты) и дневных – с яркой предупреждающей окраской, выделяющих </a:t>
            </a:r>
            <a:r>
              <a:rPr lang="ru-RU" dirty="0" err="1" smtClean="0"/>
              <a:t>батрахотоксин</a:t>
            </a:r>
            <a:r>
              <a:rPr lang="ru-RU" dirty="0" smtClean="0"/>
              <a:t>. Специальный кожный секрет древолазов вырабатывает столько яда, что его достаточно, чтобы умертвить десять взрослых человек.</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b="1" dirty="0" err="1"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Листолазы</a:t>
            </a:r>
            <a:endParaRPr lang="ru-RU" dirty="0"/>
          </a:p>
        </p:txBody>
      </p:sp>
      <p:pic>
        <p:nvPicPr>
          <p:cNvPr id="6" name="Содержимое 5" descr="31524.jpg"/>
          <p:cNvPicPr>
            <a:picLocks noGrp="1" noChangeAspect="1"/>
          </p:cNvPicPr>
          <p:nvPr>
            <p:ph idx="1"/>
          </p:nvPr>
        </p:nvPicPr>
        <p:blipFill>
          <a:blip r:embed="rId2" cstate="print"/>
          <a:stretch>
            <a:fillRect/>
          </a:stretch>
        </p:blipFill>
        <p:spPr>
          <a:xfrm>
            <a:off x="755576" y="1196752"/>
            <a:ext cx="7459166" cy="4986985"/>
          </a:xfr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7467600" cy="5073427"/>
          </a:xfrm>
        </p:spPr>
        <p:txBody>
          <a:bodyPr>
            <a:normAutofit fontScale="85000" lnSpcReduction="20000"/>
          </a:bodyPr>
          <a:lstStyle/>
          <a:p>
            <a:r>
              <a:rPr lang="ru-RU" dirty="0" smtClean="0"/>
              <a:t>Род </a:t>
            </a:r>
            <a:r>
              <a:rPr lang="ru-RU" dirty="0" err="1" smtClean="0"/>
              <a:t>листолазов</a:t>
            </a:r>
            <a:r>
              <a:rPr lang="ru-RU" dirty="0" smtClean="0"/>
              <a:t> богат на ядовитые виды. Если яд древолазов может убить 10 человек, то яд </a:t>
            </a:r>
            <a:r>
              <a:rPr lang="ru-RU" b="1" dirty="0" err="1" smtClean="0">
                <a:solidFill>
                  <a:srgbClr val="FFFF00"/>
                </a:solidFill>
              </a:rPr>
              <a:t>листолазов</a:t>
            </a:r>
            <a:r>
              <a:rPr lang="ru-RU" dirty="0" smtClean="0"/>
              <a:t> (</a:t>
            </a:r>
            <a:r>
              <a:rPr lang="ru-RU" dirty="0" err="1" smtClean="0"/>
              <a:t>Phyllobates</a:t>
            </a:r>
            <a:r>
              <a:rPr lang="ru-RU" dirty="0" smtClean="0"/>
              <a:t>) – несколько тысяч (и это всего одним граммом яда). </a:t>
            </a:r>
            <a:r>
              <a:rPr lang="ru-RU" dirty="0" err="1" smtClean="0"/>
              <a:t>Листолазы</a:t>
            </a:r>
            <a:r>
              <a:rPr lang="ru-RU" dirty="0" smtClean="0"/>
              <a:t> также малы, ярко окрашены и выделяют яд через кожу, как и их дневные собратья древолазы. Даже случайного соприкосновения с лягушкой достаточно, чтобы получить смертельную дозу яда. Ученые полагают, что </a:t>
            </a:r>
            <a:r>
              <a:rPr lang="ru-RU" dirty="0" err="1" smtClean="0"/>
              <a:t>листолазы</a:t>
            </a:r>
            <a:r>
              <a:rPr lang="ru-RU" dirty="0" smtClean="0"/>
              <a:t> перерабатывают и накапливают токсины, полученные от своих жертв – муравьев, жуков и прочих насекомых. Но проверить эту теорию еще никто не решился.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a:bodyPr>
          <a:lstStyle/>
          <a:p>
            <a:pPr algn="ct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Скорпион </a:t>
            </a:r>
            <a:r>
              <a:rPr lang="ru-RU" b="1" dirty="0" err="1"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лейурус</a:t>
            </a:r>
            <a:endParaRPr lang="ru-RU" b="1" dirty="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endParaRPr>
          </a:p>
        </p:txBody>
      </p:sp>
      <p:pic>
        <p:nvPicPr>
          <p:cNvPr id="6" name="Содержимое 5" descr="31518.jpg"/>
          <p:cNvPicPr>
            <a:picLocks noGrp="1" noChangeAspect="1"/>
          </p:cNvPicPr>
          <p:nvPr>
            <p:ph idx="1"/>
          </p:nvPr>
        </p:nvPicPr>
        <p:blipFill>
          <a:blip r:embed="rId2" cstate="print"/>
          <a:stretch>
            <a:fillRect/>
          </a:stretch>
        </p:blipFill>
        <p:spPr>
          <a:xfrm>
            <a:off x="1043608" y="1196752"/>
            <a:ext cx="6840760" cy="5130570"/>
          </a:xfrm>
          <a:ln>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ct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Гусеница </a:t>
            </a:r>
            <a:r>
              <a:rPr lang="ru-RU" b="1" dirty="0" err="1"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Лономии</a:t>
            </a:r>
            <a:endParaRPr lang="ru-RU" dirty="0"/>
          </a:p>
        </p:txBody>
      </p:sp>
      <p:pic>
        <p:nvPicPr>
          <p:cNvPr id="6" name="Содержимое 5" descr="31525.jpg"/>
          <p:cNvPicPr>
            <a:picLocks noGrp="1" noChangeAspect="1"/>
          </p:cNvPicPr>
          <p:nvPr>
            <p:ph idx="1"/>
          </p:nvPr>
        </p:nvPicPr>
        <p:blipFill>
          <a:blip r:embed="rId2" cstate="print"/>
          <a:stretch>
            <a:fillRect/>
          </a:stretch>
        </p:blipFill>
        <p:spPr>
          <a:xfrm>
            <a:off x="395536" y="1556792"/>
            <a:ext cx="8378576" cy="4189288"/>
          </a:xfr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7467600" cy="5145435"/>
          </a:xfrm>
        </p:spPr>
        <p:txBody>
          <a:bodyPr>
            <a:normAutofit fontScale="85000" lnSpcReduction="10000"/>
          </a:bodyPr>
          <a:lstStyle/>
          <a:p>
            <a:r>
              <a:rPr lang="ru-RU" b="1" dirty="0" smtClean="0">
                <a:solidFill>
                  <a:srgbClr val="FFFF00"/>
                </a:solidFill>
              </a:rPr>
              <a:t>Гусеница</a:t>
            </a:r>
            <a:r>
              <a:rPr lang="ru-RU" dirty="0" smtClean="0"/>
              <a:t>, как впоследствии и </a:t>
            </a:r>
            <a:r>
              <a:rPr lang="ru-RU" b="1" dirty="0" smtClean="0">
                <a:solidFill>
                  <a:srgbClr val="FFFF00"/>
                </a:solidFill>
              </a:rPr>
              <a:t>бабочка </a:t>
            </a:r>
            <a:r>
              <a:rPr lang="ru-RU" b="1" dirty="0" err="1" smtClean="0">
                <a:solidFill>
                  <a:srgbClr val="FFFF00"/>
                </a:solidFill>
              </a:rPr>
              <a:t>Лономия</a:t>
            </a:r>
            <a:r>
              <a:rPr lang="ru-RU" dirty="0" smtClean="0"/>
              <a:t> (</a:t>
            </a:r>
            <a:r>
              <a:rPr lang="ru-RU" dirty="0" err="1" smtClean="0"/>
              <a:t>Lonomia</a:t>
            </a:r>
            <a:r>
              <a:rPr lang="ru-RU" dirty="0" smtClean="0"/>
              <a:t> </a:t>
            </a:r>
            <a:r>
              <a:rPr lang="ru-RU" dirty="0" err="1" smtClean="0"/>
              <a:t>obliqua</a:t>
            </a:r>
            <a:r>
              <a:rPr lang="ru-RU" dirty="0" smtClean="0"/>
              <a:t>) обитает в тропических лесах, садах и даже в жилых районах Южной Америки. Знаменита эта гусеница тем, что ее тело покрыто разветвленными шипами, напоминающими еловые ветки и содержащие яд, препятствующий свертыванию крови. При малейшем касании гусеницы острые шипы пронзают кожу человека, и в кровь попадает яд. Он быстро разносится по телу и вызывает обильное кровотечение в органах, в том числе может привести к кровоизлиянию в мозг.</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7467600" cy="5001419"/>
          </a:xfrm>
        </p:spPr>
        <p:txBody>
          <a:bodyPr>
            <a:normAutofit lnSpcReduction="10000"/>
          </a:bodyPr>
          <a:lstStyle/>
          <a:p>
            <a:r>
              <a:rPr lang="ru-RU" dirty="0" smtClean="0"/>
              <a:t>Каждодневные попытки выжить заставляют животных, неспособных применить «грубую» силу для защиты или нападения, использовать хитрости, которые порой бывают гораздо страшнее клыков. Для многих ядовитых животных уже создано противоядие, но существует еще достаточное количество малоизученных видов животных, для которых оно еще не найдено.</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7467600" cy="5217443"/>
          </a:xfrm>
        </p:spPr>
        <p:txBody>
          <a:bodyPr>
            <a:normAutofit fontScale="92500" lnSpcReduction="20000"/>
          </a:bodyPr>
          <a:lstStyle/>
          <a:p>
            <a:r>
              <a:rPr lang="ru-RU" dirty="0" smtClean="0"/>
              <a:t>Скорпионы считаются очень опасными. Однако есть один вид скорпионов, которого реально стоит остерегаться - скорпион </a:t>
            </a:r>
            <a:r>
              <a:rPr lang="ru-RU" b="1" dirty="0" err="1" smtClean="0">
                <a:solidFill>
                  <a:srgbClr val="FFFF00"/>
                </a:solidFill>
              </a:rPr>
              <a:t>лейурус</a:t>
            </a:r>
            <a:r>
              <a:rPr lang="ru-RU" b="1" dirty="0" smtClean="0">
                <a:solidFill>
                  <a:srgbClr val="FFFF00"/>
                </a:solidFill>
              </a:rPr>
              <a:t> </a:t>
            </a:r>
            <a:r>
              <a:rPr lang="ru-RU" b="1" dirty="0" err="1" smtClean="0">
                <a:solidFill>
                  <a:srgbClr val="FFFF00"/>
                </a:solidFill>
              </a:rPr>
              <a:t>квинкестриатус</a:t>
            </a:r>
            <a:r>
              <a:rPr lang="ru-RU" b="1" dirty="0" smtClean="0">
                <a:solidFill>
                  <a:srgbClr val="FFFF00"/>
                </a:solidFill>
              </a:rPr>
              <a:t> </a:t>
            </a:r>
            <a:r>
              <a:rPr lang="ru-RU" dirty="0" smtClean="0"/>
              <a:t>(</a:t>
            </a:r>
            <a:r>
              <a:rPr lang="ru-RU" dirty="0" err="1" smtClean="0"/>
              <a:t>Leiurus</a:t>
            </a:r>
            <a:r>
              <a:rPr lang="ru-RU" dirty="0" smtClean="0"/>
              <a:t> </a:t>
            </a:r>
            <a:r>
              <a:rPr lang="ru-RU" dirty="0" err="1" smtClean="0"/>
              <a:t>quinquestriatus</a:t>
            </a:r>
            <a:r>
              <a:rPr lang="ru-RU" dirty="0" smtClean="0"/>
              <a:t>). Остальные же виды не могут причинить человеку сильного вреда. Скорпион </a:t>
            </a:r>
            <a:r>
              <a:rPr lang="ru-RU" dirty="0" err="1" smtClean="0"/>
              <a:t>Лейурус</a:t>
            </a:r>
            <a:r>
              <a:rPr lang="ru-RU" dirty="0" smtClean="0"/>
              <a:t> обитает на Ближнем Востоке и в Северной Африке, а опасен он тем, что его яд представляет собой множество </a:t>
            </a:r>
            <a:r>
              <a:rPr lang="ru-RU" dirty="0" err="1" smtClean="0"/>
              <a:t>нейротоксинов</a:t>
            </a:r>
            <a:r>
              <a:rPr lang="ru-RU" dirty="0" smtClean="0"/>
              <a:t>. Яд, попавший в организм человека, вызывает острую боль, конвульсии, лихорадку, кому, паралич и смерть.</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Песчаная эфа</a:t>
            </a:r>
            <a:endParaRPr lang="ru-RU" dirty="0"/>
          </a:p>
        </p:txBody>
      </p:sp>
      <p:pic>
        <p:nvPicPr>
          <p:cNvPr id="4" name="Содержимое 3" descr="6934.jpg"/>
          <p:cNvPicPr>
            <a:picLocks noGrp="1" noChangeAspect="1"/>
          </p:cNvPicPr>
          <p:nvPr>
            <p:ph idx="1"/>
          </p:nvPr>
        </p:nvPicPr>
        <p:blipFill>
          <a:blip r:embed="rId2" cstate="print"/>
          <a:stretch>
            <a:fillRect/>
          </a:stretch>
        </p:blipFill>
        <p:spPr>
          <a:xfrm>
            <a:off x="845827" y="1256920"/>
            <a:ext cx="7254565" cy="4836376"/>
          </a:xfrm>
          <a:ln>
            <a:solidFill>
              <a:schemeClr val="accent4">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7467600" cy="5505475"/>
          </a:xfrm>
        </p:spPr>
        <p:txBody>
          <a:bodyPr>
            <a:normAutofit fontScale="70000" lnSpcReduction="20000"/>
          </a:bodyPr>
          <a:lstStyle/>
          <a:p>
            <a:r>
              <a:rPr lang="ru-RU" dirty="0" smtClean="0"/>
              <a:t>В природе очень много ядовитых змей. Несмотря на то, что королевская кобра у всех на слуху, свою «популярность» она завоевала скорее эффектным внешним видом (капюшоном), чем своим ядом. Самой опасной же ядовитой змеей считается </a:t>
            </a:r>
            <a:r>
              <a:rPr lang="ru-RU" b="1" dirty="0" smtClean="0">
                <a:solidFill>
                  <a:srgbClr val="FFFF00"/>
                </a:solidFill>
              </a:rPr>
              <a:t>песчаная эфа </a:t>
            </a:r>
            <a:r>
              <a:rPr lang="ru-RU" dirty="0" smtClean="0"/>
              <a:t>(</a:t>
            </a:r>
            <a:r>
              <a:rPr lang="ru-RU" dirty="0" err="1" smtClean="0"/>
              <a:t>Echis</a:t>
            </a:r>
            <a:r>
              <a:rPr lang="ru-RU" dirty="0" smtClean="0"/>
              <a:t> </a:t>
            </a:r>
            <a:r>
              <a:rPr lang="ru-RU" dirty="0" err="1" smtClean="0"/>
              <a:t>carinatus</a:t>
            </a:r>
            <a:r>
              <a:rPr lang="ru-RU" dirty="0" smtClean="0"/>
              <a:t>).  Она распространена в Южной Азии и Африке. От укусов песчаной эфы умирают ежегодно больше людей, чем от укусов других змей. Часто человек сам провоцирует эту змею на агрессию, но стоит отметить, что песчаная эфа - очень нервная змея, и она может напасть без видимой для человека причины. При малейшей опасности змея начинает яростно атаковать, впиваясь зубами во все, до чего может дотянуться. Она способна высоко прыгать, а ее яд чрезвычайно токсичен. Попав в организм человека, он приводит к резкому снижению уровня  фибриногена в крови, и как следствие, начинается обильное кровотечении в различных органах. </a:t>
            </a:r>
            <a:r>
              <a:rPr lang="ru-RU" b="1" dirty="0" smtClean="0"/>
              <a:t>Каждый 5-ый человек, укушенный песчаной эфой, погибает.</a:t>
            </a:r>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fontScale="90000"/>
          </a:bodyPr>
          <a:lstStyle/>
          <a:p>
            <a:pPr algn="ctr"/>
            <a:r>
              <a:rPr lang="ru-RU" b="1" dirty="0" err="1"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Синекольчатый</a:t>
            </a: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 осьминог </a:t>
            </a:r>
            <a:endParaRPr lang="ru-RU" dirty="0"/>
          </a:p>
        </p:txBody>
      </p:sp>
      <p:pic>
        <p:nvPicPr>
          <p:cNvPr id="6" name="Содержимое 5" descr="31519.jpg"/>
          <p:cNvPicPr>
            <a:picLocks noGrp="1" noChangeAspect="1"/>
          </p:cNvPicPr>
          <p:nvPr>
            <p:ph idx="1"/>
          </p:nvPr>
        </p:nvPicPr>
        <p:blipFill>
          <a:blip r:embed="rId2" cstate="print"/>
          <a:stretch>
            <a:fillRect/>
          </a:stretch>
        </p:blipFill>
        <p:spPr>
          <a:xfrm>
            <a:off x="611560" y="1484784"/>
            <a:ext cx="7531174" cy="5013610"/>
          </a:xfr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7467600" cy="5433467"/>
          </a:xfrm>
        </p:spPr>
        <p:txBody>
          <a:bodyPr>
            <a:normAutofit fontScale="85000" lnSpcReduction="20000"/>
          </a:bodyPr>
          <a:lstStyle/>
          <a:p>
            <a:r>
              <a:rPr lang="ru-RU" b="1" dirty="0" err="1" smtClean="0">
                <a:solidFill>
                  <a:srgbClr val="FFFF00"/>
                </a:solidFill>
              </a:rPr>
              <a:t>Синекольчатый</a:t>
            </a:r>
            <a:r>
              <a:rPr lang="ru-RU" b="1" dirty="0" smtClean="0">
                <a:solidFill>
                  <a:srgbClr val="FFFF00"/>
                </a:solidFill>
              </a:rPr>
              <a:t> осьминог</a:t>
            </a:r>
            <a:r>
              <a:rPr lang="ru-RU" b="1" dirty="0" smtClean="0">
                <a:solidFill>
                  <a:schemeClr val="bg1">
                    <a:lumMod val="65000"/>
                    <a:lumOff val="35000"/>
                  </a:schemeClr>
                </a:solidFill>
              </a:rPr>
              <a:t> </a:t>
            </a:r>
            <a:r>
              <a:rPr lang="ru-RU" dirty="0" smtClean="0"/>
              <a:t>(</a:t>
            </a:r>
            <a:r>
              <a:rPr lang="ru-RU" dirty="0" err="1" smtClean="0"/>
              <a:t>Hapalochlaena</a:t>
            </a:r>
            <a:r>
              <a:rPr lang="ru-RU" dirty="0" smtClean="0"/>
              <a:t> </a:t>
            </a:r>
            <a:r>
              <a:rPr lang="ru-RU" dirty="0" err="1" smtClean="0"/>
              <a:t>lunulata</a:t>
            </a:r>
            <a:r>
              <a:rPr lang="ru-RU" dirty="0" smtClean="0"/>
              <a:t>), обитающий в прибрежных водах Австралии, хоть и мал, да удал. Его размер сравним с мячом для гольфа, а яда в нем достаточно, чтобы за несколько минут лишить жизни </a:t>
            </a:r>
            <a:r>
              <a:rPr lang="ru-RU" b="1" dirty="0" smtClean="0"/>
              <a:t>26 взрослых человек</a:t>
            </a:r>
            <a:r>
              <a:rPr lang="ru-RU" dirty="0" smtClean="0"/>
              <a:t>. Противоядия от яда </a:t>
            </a:r>
            <a:r>
              <a:rPr lang="ru-RU" dirty="0" err="1" smtClean="0"/>
              <a:t>синекольчатого</a:t>
            </a:r>
            <a:r>
              <a:rPr lang="ru-RU" dirty="0" smtClean="0"/>
              <a:t> осьминога нет, но избежать летального исхода можно, вовремя начав лечение. Если помощь не оказана своевременно, то человек начинает чувствовать онемение конечностей, языка, затрудняется речь, начинается быстрая потеря зрения, отдышка. Затем человека полностью парализует, прекращают работу легкие, останавливается сердце.</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pPr algn="ctr"/>
            <a:r>
              <a:rPr lang="ru-RU" b="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Странствующий паук</a:t>
            </a:r>
            <a:endParaRPr lang="ru-RU" dirty="0"/>
          </a:p>
        </p:txBody>
      </p:sp>
      <p:pic>
        <p:nvPicPr>
          <p:cNvPr id="4" name="Содержимое 3" descr="6936.jpg"/>
          <p:cNvPicPr>
            <a:picLocks noGrp="1" noChangeAspect="1"/>
          </p:cNvPicPr>
          <p:nvPr>
            <p:ph idx="1"/>
          </p:nvPr>
        </p:nvPicPr>
        <p:blipFill>
          <a:blip r:embed="rId2" cstate="print"/>
          <a:stretch>
            <a:fillRect/>
          </a:stretch>
        </p:blipFill>
        <p:spPr>
          <a:xfrm>
            <a:off x="755576" y="1154155"/>
            <a:ext cx="7488832" cy="5005036"/>
          </a:xfrm>
          <a:ln>
            <a:solidFill>
              <a:schemeClr val="accent4">
                <a:lumMod val="7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467600" cy="5361459"/>
          </a:xfrm>
        </p:spPr>
        <p:txBody>
          <a:bodyPr>
            <a:normAutofit fontScale="77500" lnSpcReduction="20000"/>
          </a:bodyPr>
          <a:lstStyle/>
          <a:p>
            <a:r>
              <a:rPr lang="ru-RU" dirty="0" smtClean="0"/>
              <a:t>Паукообразные тоже имеют в своих рядах не мало претендентов на </a:t>
            </a:r>
            <a:r>
              <a:rPr lang="ru-RU" b="1" dirty="0" smtClean="0"/>
              <a:t>титул «Самого ядовитого животного». В 2007 году был выбран </a:t>
            </a:r>
            <a:r>
              <a:rPr lang="ru-RU" dirty="0" smtClean="0"/>
              <a:t>самый ядовитый паук на планете и занесен в Книгу рекордов Гиннеса, как паук, унесший наибольшее количество человеческих жизней. Этим «счастливчиком» стал </a:t>
            </a:r>
            <a:r>
              <a:rPr lang="ru-RU" b="1" dirty="0" smtClean="0">
                <a:solidFill>
                  <a:srgbClr val="FFFF00"/>
                </a:solidFill>
              </a:rPr>
              <a:t>Бразильский странствующий паук</a:t>
            </a:r>
            <a:r>
              <a:rPr lang="ru-RU" dirty="0" smtClean="0"/>
              <a:t> (</a:t>
            </a:r>
            <a:r>
              <a:rPr lang="ru-RU" dirty="0" err="1" smtClean="0"/>
              <a:t>Phoneutria</a:t>
            </a:r>
            <a:r>
              <a:rPr lang="ru-RU" dirty="0" smtClean="0"/>
              <a:t>). Он обладает сильнейшим ядом и нехарактерным для большинства паукообразных поведением. Странствующий паук не плетет паутины, он все время передвигается по земле, прячется в зданиях, одежде и транспорте. Такое поведение паука повышает риск встретиться с ним и быть укушенным.</a:t>
            </a:r>
            <a:endParaRPr lang="ru-RU" dirty="0"/>
          </a:p>
        </p:txBody>
      </p:sp>
    </p:spTree>
  </p:cSld>
  <p:clrMapOvr>
    <a:masterClrMapping/>
  </p:clrMapOvr>
</p:sld>
</file>

<file path=ppt/theme/theme1.xml><?xml version="1.0" encoding="utf-8"?>
<a:theme xmlns:a="http://schemas.openxmlformats.org/drawingml/2006/main" name="Техническ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1227</TotalTime>
  <Words>1172</Words>
  <Application>Microsoft Office PowerPoint</Application>
  <PresentationFormat>Экран (4:3)</PresentationFormat>
  <Paragraphs>48</Paragraphs>
  <Slides>22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Техническая</vt:lpstr>
      <vt:lpstr>Самые ядовитые животные в мире</vt:lpstr>
      <vt:lpstr>Скорпион лейурус</vt:lpstr>
      <vt:lpstr>Слайд 3</vt:lpstr>
      <vt:lpstr>Песчаная эфа</vt:lpstr>
      <vt:lpstr>Слайд 5</vt:lpstr>
      <vt:lpstr>Синекольчатый осьминог </vt:lpstr>
      <vt:lpstr>Слайд 7</vt:lpstr>
      <vt:lpstr>Странствующий паук</vt:lpstr>
      <vt:lpstr>Слайд 9</vt:lpstr>
      <vt:lpstr>Рыба фугу</vt:lpstr>
      <vt:lpstr>Слайд 11</vt:lpstr>
      <vt:lpstr>Рыба-камень</vt:lpstr>
      <vt:lpstr>Слайд 13</vt:lpstr>
      <vt:lpstr>Кубомедуза</vt:lpstr>
      <vt:lpstr>Слайд 15</vt:lpstr>
      <vt:lpstr>Древолазы</vt:lpstr>
      <vt:lpstr>Слайд 17</vt:lpstr>
      <vt:lpstr>Листолазы</vt:lpstr>
      <vt:lpstr>Слайд 19</vt:lpstr>
      <vt:lpstr>Гусеница Лономии</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ядовитые животные в мире</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51</cp:revision>
  <dcterms:created xsi:type="dcterms:W3CDTF">2014-02-09T00:48:05Z</dcterms:created>
  <dcterms:modified xsi:type="dcterms:W3CDTF">2018-02-16T07:31:32Z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