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2"/>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9" r:id="rId22"/>
    <p:sldId id="300" r:id="rId23"/>
    <p:sldId id="280" r:id="rId24"/>
    <p:sldId id="282" r:id="rId25"/>
    <p:sldId id="283" r:id="rId26"/>
    <p:sldId id="284" r:id="rId27"/>
    <p:sldId id="281" r:id="rId28"/>
    <p:sldId id="285" r:id="rId29"/>
    <p:sldId id="286" r:id="rId30"/>
    <p:sldId id="290" r:id="rId31"/>
    <p:sldId id="291" r:id="rId32"/>
    <p:sldId id="292" r:id="rId33"/>
    <p:sldId id="293" r:id="rId34"/>
    <p:sldId id="294" r:id="rId35"/>
    <p:sldId id="295" r:id="rId36"/>
    <p:sldId id="296" r:id="rId37"/>
    <p:sldId id="297" r:id="rId38"/>
    <p:sldId id="298" r:id="rId39"/>
    <p:sldId id="287" r:id="rId40"/>
    <p:sldId id="299" r:id="rId41"/>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55" d="100"/>
          <a:sy n="55" d="100"/>
        </p:scale>
        <p:origin x="-1584" y="-78"/>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92E96F-10A4-4CA4-8E2E-CA28C50E2C24}" type="datetimeFigureOut">
              <a:rPr lang="ru-RU" smtClean="0"/>
              <a:pPr/>
              <a:t>11.07.2016</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027A80-8870-4B73-8AAB-67E18F07129C}" type="slidenum">
              <a:rPr lang="ru-RU" smtClean="0"/>
              <a:pPr/>
              <a:t>‹#›</a:t>
            </a:fld>
            <a:endParaRPr lang="ru-RU"/>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normAutofit/>
          </a:bodyPr>
          <a:lstStyle/>
          <a:p>
            <a:r>
              <a:rPr lang="en-US" dirty="0" smtClean="0"/>
              <a:t>http://zooclub.ru/cats/astr/13.shtml</a:t>
            </a:r>
            <a:endParaRPr lang="ru-RU" dirty="0"/>
          </a:p>
        </p:txBody>
      </p:sp>
      <p:sp>
        <p:nvSpPr>
          <p:cNvPr id="4" name="Номер слайда 3"/>
          <p:cNvSpPr>
            <a:spLocks noGrp="1"/>
          </p:cNvSpPr>
          <p:nvPr>
            <p:ph type="sldNum" sz="quarter" idx="10"/>
          </p:nvPr>
        </p:nvSpPr>
        <p:spPr/>
        <p:txBody>
          <a:bodyPr/>
          <a:lstStyle/>
          <a:p>
            <a:fld id="{A7027A80-8870-4B73-8AAB-67E18F07129C}" type="slidenum">
              <a:rPr lang="ru-RU" smtClean="0"/>
              <a:pPr/>
              <a:t>1</a:t>
            </a:fld>
            <a:endParaRPr lang="ru-RU"/>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3" name="Прямоугольник 22"/>
          <p:cNvSpPr/>
          <p:nvPr/>
        </p:nvSpPr>
        <p:spPr>
          <a:xfrm flipV="1">
            <a:off x="5410182" y="3810000"/>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4" name="Прямоугольник 23"/>
          <p:cNvSpPr/>
          <p:nvPr/>
        </p:nvSpPr>
        <p:spPr>
          <a:xfrm flipV="1">
            <a:off x="5410200" y="3897010"/>
            <a:ext cx="3733801" cy="192024"/>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5" name="Прямоугольник 24"/>
          <p:cNvSpPr/>
          <p:nvPr/>
        </p:nvSpPr>
        <p:spPr>
          <a:xfrm flipV="1">
            <a:off x="5410200" y="4115167"/>
            <a:ext cx="3733801"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6" name="Прямоугольник 25"/>
          <p:cNvSpPr/>
          <p:nvPr/>
        </p:nvSpPr>
        <p:spPr>
          <a:xfrm flipV="1">
            <a:off x="5410200" y="4164403"/>
            <a:ext cx="1965960" cy="18288"/>
          </a:xfrm>
          <a:prstGeom prst="rect">
            <a:avLst/>
          </a:prstGeom>
          <a:solidFill>
            <a:schemeClr val="accent2">
              <a:alpha val="6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Прямоугольник 26"/>
          <p:cNvSpPr/>
          <p:nvPr/>
        </p:nvSpPr>
        <p:spPr>
          <a:xfrm flipV="1">
            <a:off x="5410200" y="4199572"/>
            <a:ext cx="1965960" cy="9144"/>
          </a:xfrm>
          <a:prstGeom prst="rect">
            <a:avLst/>
          </a:prstGeom>
          <a:solidFill>
            <a:schemeClr val="accent2">
              <a:alpha val="65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0" name="Скругленный прямоугольник 29"/>
          <p:cNvSpPr/>
          <p:nvPr/>
        </p:nvSpPr>
        <p:spPr bwMode="white">
          <a:xfrm>
            <a:off x="5410200" y="3962400"/>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1" name="Скругленный прямоугольник 30"/>
          <p:cNvSpPr/>
          <p:nvPr/>
        </p:nvSpPr>
        <p:spPr bwMode="white">
          <a:xfrm>
            <a:off x="7376507" y="406098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Прямоугольник 6"/>
          <p:cNvSpPr/>
          <p:nvPr/>
        </p:nvSpPr>
        <p:spPr>
          <a:xfrm>
            <a:off x="1" y="3649662"/>
            <a:ext cx="9144000" cy="244170"/>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Прямоугольник 9"/>
          <p:cNvSpPr/>
          <p:nvPr/>
        </p:nvSpPr>
        <p:spPr>
          <a:xfrm>
            <a:off x="0" y="3675527"/>
            <a:ext cx="9144001" cy="14067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Прямоугольник 10"/>
          <p:cNvSpPr/>
          <p:nvPr/>
        </p:nvSpPr>
        <p:spPr>
          <a:xfrm flipV="1">
            <a:off x="6414051" y="3643090"/>
            <a:ext cx="2729950" cy="248432"/>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9" name="Прямоугольник 18"/>
          <p:cNvSpPr/>
          <p:nvPr/>
        </p:nvSpPr>
        <p:spPr>
          <a:xfrm>
            <a:off x="0" y="0"/>
            <a:ext cx="9144000" cy="3701700"/>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Заголовок 7"/>
          <p:cNvSpPr>
            <a:spLocks noGrp="1"/>
          </p:cNvSpPr>
          <p:nvPr>
            <p:ph type="ctrTitle"/>
          </p:nvPr>
        </p:nvSpPr>
        <p:spPr>
          <a:xfrm>
            <a:off x="457200" y="2401887"/>
            <a:ext cx="8458200" cy="1470025"/>
          </a:xfrm>
        </p:spPr>
        <p:txBody>
          <a:bodyPr anchor="b"/>
          <a:lstStyle>
            <a:lvl1pPr>
              <a:defRPr sz="4400">
                <a:solidFill>
                  <a:schemeClr val="bg1"/>
                </a:solidFill>
              </a:defRPr>
            </a:lvl1pPr>
          </a:lstStyle>
          <a:p>
            <a:r>
              <a:rPr kumimoji="0" lang="ru-RU" smtClean="0"/>
              <a:t>Образец заголовка</a:t>
            </a:r>
            <a:endParaRPr kumimoji="0" lang="en-US"/>
          </a:p>
        </p:txBody>
      </p:sp>
      <p:sp>
        <p:nvSpPr>
          <p:cNvPr id="9" name="Подзаголовок 8"/>
          <p:cNvSpPr>
            <a:spLocks noGrp="1"/>
          </p:cNvSpPr>
          <p:nvPr>
            <p:ph type="subTitle" idx="1"/>
          </p:nvPr>
        </p:nvSpPr>
        <p:spPr>
          <a:xfrm>
            <a:off x="457200" y="3899938"/>
            <a:ext cx="4953000" cy="1752600"/>
          </a:xfrm>
        </p:spPr>
        <p:txBody>
          <a:bodyPr/>
          <a:lstStyle>
            <a:lvl1pPr marL="64008" indent="0" algn="l">
              <a:buNone/>
              <a:defRPr sz="24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ru-RU" smtClean="0"/>
              <a:t>Образец подзаголовка</a:t>
            </a:r>
            <a:endParaRPr kumimoji="0" lang="en-US"/>
          </a:p>
        </p:txBody>
      </p:sp>
      <p:sp>
        <p:nvSpPr>
          <p:cNvPr id="28" name="Дата 27"/>
          <p:cNvSpPr>
            <a:spLocks noGrp="1"/>
          </p:cNvSpPr>
          <p:nvPr>
            <p:ph type="dt" sz="half" idx="10"/>
          </p:nvPr>
        </p:nvSpPr>
        <p:spPr>
          <a:xfrm>
            <a:off x="6705600" y="4206240"/>
            <a:ext cx="960120" cy="457200"/>
          </a:xfrm>
        </p:spPr>
        <p:txBody>
          <a:bodyPr/>
          <a:lstStyle/>
          <a:p>
            <a:fld id="{93AB93EA-1D77-4F62-8F34-30EDCC794928}" type="datetimeFigureOut">
              <a:rPr lang="ru-RU" smtClean="0"/>
              <a:pPr/>
              <a:t>11.07.2016</a:t>
            </a:fld>
            <a:endParaRPr lang="ru-RU"/>
          </a:p>
        </p:txBody>
      </p:sp>
      <p:sp>
        <p:nvSpPr>
          <p:cNvPr id="17" name="Нижний колонтитул 16"/>
          <p:cNvSpPr>
            <a:spLocks noGrp="1"/>
          </p:cNvSpPr>
          <p:nvPr>
            <p:ph type="ftr" sz="quarter" idx="11"/>
          </p:nvPr>
        </p:nvSpPr>
        <p:spPr>
          <a:xfrm>
            <a:off x="5410200" y="4205288"/>
            <a:ext cx="1295400" cy="457200"/>
          </a:xfrm>
        </p:spPr>
        <p:txBody>
          <a:bodyPr/>
          <a:lstStyle/>
          <a:p>
            <a:endParaRPr lang="ru-RU"/>
          </a:p>
        </p:txBody>
      </p:sp>
      <p:sp>
        <p:nvSpPr>
          <p:cNvPr id="29" name="Номер слайда 28"/>
          <p:cNvSpPr>
            <a:spLocks noGrp="1"/>
          </p:cNvSpPr>
          <p:nvPr>
            <p:ph type="sldNum" sz="quarter" idx="12"/>
          </p:nvPr>
        </p:nvSpPr>
        <p:spPr>
          <a:xfrm>
            <a:off x="8320088" y="1136"/>
            <a:ext cx="747712" cy="365760"/>
          </a:xfrm>
        </p:spPr>
        <p:txBody>
          <a:bodyPr/>
          <a:lstStyle>
            <a:lvl1pPr algn="r">
              <a:defRPr sz="1800">
                <a:solidFill>
                  <a:schemeClr val="bg1"/>
                </a:solidFill>
              </a:defRPr>
            </a:lvl1pPr>
          </a:lstStyle>
          <a:p>
            <a:fld id="{D487278C-74FB-4489-A8CC-C6176A169AF7}" type="slidenum">
              <a:rPr lang="ru-RU" smtClean="0"/>
              <a:pPr/>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93AB93EA-1D77-4F62-8F34-30EDCC794928}" type="datetimeFigureOut">
              <a:rPr lang="ru-RU" smtClean="0"/>
              <a:pPr/>
              <a:t>11.07.2016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487278C-74FB-4489-A8CC-C6176A169AF7}" type="slidenum">
              <a:rPr lang="ru-RU" smtClean="0"/>
              <a:pPr/>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781800" y="1143000"/>
            <a:ext cx="1905000" cy="5486400"/>
          </a:xfrm>
        </p:spPr>
        <p:txBody>
          <a:bodyPr vert="eaVert"/>
          <a:lstStyle/>
          <a:p>
            <a:r>
              <a:rPr kumimoji="0" lang="ru-RU" smtClean="0"/>
              <a:t>Образец заголовка</a:t>
            </a:r>
            <a:endParaRPr kumimoji="0" lang="en-US"/>
          </a:p>
        </p:txBody>
      </p:sp>
      <p:sp>
        <p:nvSpPr>
          <p:cNvPr id="3" name="Вертикальный текст 2"/>
          <p:cNvSpPr>
            <a:spLocks noGrp="1"/>
          </p:cNvSpPr>
          <p:nvPr>
            <p:ph type="body" orient="vert" idx="1"/>
          </p:nvPr>
        </p:nvSpPr>
        <p:spPr>
          <a:xfrm>
            <a:off x="457200" y="1143000"/>
            <a:ext cx="6248400" cy="5486400"/>
          </a:xfrm>
        </p:spPr>
        <p:txBody>
          <a:bodyPr vert="eaVert"/>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93AB93EA-1D77-4F62-8F34-30EDCC794928}" type="datetimeFigureOut">
              <a:rPr lang="ru-RU" smtClean="0"/>
              <a:pPr/>
              <a:t>11.07.2016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487278C-74FB-4489-A8CC-C6176A169AF7}" type="slidenum">
              <a:rPr lang="ru-RU" smtClean="0"/>
              <a:pPr/>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idx="1"/>
          </p:nvPr>
        </p:nvSpPr>
        <p:spPr/>
        <p:txBody>
          <a:body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Дата 3"/>
          <p:cNvSpPr>
            <a:spLocks noGrp="1"/>
          </p:cNvSpPr>
          <p:nvPr>
            <p:ph type="dt" sz="half" idx="10"/>
          </p:nvPr>
        </p:nvSpPr>
        <p:spPr/>
        <p:txBody>
          <a:bodyPr/>
          <a:lstStyle/>
          <a:p>
            <a:fld id="{93AB93EA-1D77-4F62-8F34-30EDCC794928}" type="datetimeFigureOut">
              <a:rPr lang="ru-RU" smtClean="0"/>
              <a:pPr/>
              <a:t>11.07.2016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487278C-74FB-4489-A8CC-C6176A169AF7}" type="slidenum">
              <a:rPr lang="ru-RU" smtClean="0"/>
              <a:pPr/>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1981200"/>
            <a:ext cx="7772400" cy="1362075"/>
          </a:xfrm>
        </p:spPr>
        <p:txBody>
          <a:bodyPr anchor="b">
            <a:noAutofit/>
          </a:bodyPr>
          <a:lstStyle>
            <a:lvl1pPr algn="l">
              <a:buNone/>
              <a:defRPr sz="4300" b="1" cap="none" baseline="0">
                <a:ln w="12700">
                  <a:solidFill>
                    <a:schemeClr val="accent2">
                      <a:shade val="90000"/>
                      <a:satMod val="150000"/>
                    </a:schemeClr>
                  </a:solidFill>
                </a:ln>
                <a:solidFill>
                  <a:srgbClr val="FFFFFF"/>
                </a:solidFill>
                <a:effectLst>
                  <a:outerShdw blurRad="38100" dist="38100" dir="5400000" algn="tl" rotWithShape="0">
                    <a:srgbClr val="000000">
                      <a:alpha val="25000"/>
                    </a:srgbClr>
                  </a:outerShdw>
                </a:effectLst>
              </a:defRPr>
            </a:lvl1pPr>
          </a:lstStyle>
          <a:p>
            <a:r>
              <a:rPr kumimoji="0" lang="ru-RU" smtClean="0"/>
              <a:t>Образец заголовка</a:t>
            </a:r>
            <a:endParaRPr kumimoji="0" lang="en-US"/>
          </a:p>
        </p:txBody>
      </p:sp>
      <p:sp>
        <p:nvSpPr>
          <p:cNvPr id="3" name="Текст 2"/>
          <p:cNvSpPr>
            <a:spLocks noGrp="1"/>
          </p:cNvSpPr>
          <p:nvPr>
            <p:ph type="body" idx="1"/>
          </p:nvPr>
        </p:nvSpPr>
        <p:spPr>
          <a:xfrm>
            <a:off x="722313" y="3367088"/>
            <a:ext cx="7772400" cy="1509712"/>
          </a:xfrm>
        </p:spPr>
        <p:txBody>
          <a:bodyPr anchor="t"/>
          <a:lstStyle>
            <a:lvl1pPr marL="45720" indent="0">
              <a:buNone/>
              <a:defRPr sz="2100" b="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ru-RU" smtClean="0"/>
              <a:t>Образец текста</a:t>
            </a:r>
          </a:p>
        </p:txBody>
      </p:sp>
      <p:sp>
        <p:nvSpPr>
          <p:cNvPr id="4" name="Дата 3"/>
          <p:cNvSpPr>
            <a:spLocks noGrp="1"/>
          </p:cNvSpPr>
          <p:nvPr>
            <p:ph type="dt" sz="half" idx="10"/>
          </p:nvPr>
        </p:nvSpPr>
        <p:spPr/>
        <p:txBody>
          <a:bodyPr/>
          <a:lstStyle/>
          <a:p>
            <a:fld id="{93AB93EA-1D77-4F62-8F34-30EDCC794928}" type="datetimeFigureOut">
              <a:rPr lang="ru-RU" smtClean="0"/>
              <a:pPr/>
              <a:t>11.07.2016</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D487278C-74FB-4489-A8CC-C6176A169AF7}" type="slidenum">
              <a:rPr lang="ru-RU" smtClean="0"/>
              <a:pPr/>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kumimoji="0" lang="ru-RU" smtClean="0"/>
              <a:t>Образец заголовка</a:t>
            </a:r>
            <a:endParaRPr kumimoji="0" lang="en-US"/>
          </a:p>
        </p:txBody>
      </p:sp>
      <p:sp>
        <p:nvSpPr>
          <p:cNvPr id="3" name="Содержимое 2"/>
          <p:cNvSpPr>
            <a:spLocks noGrp="1"/>
          </p:cNvSpPr>
          <p:nvPr>
            <p:ph sz="half" idx="1"/>
          </p:nvPr>
        </p:nvSpPr>
        <p:spPr>
          <a:xfrm>
            <a:off x="457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4" name="Содержимое 3"/>
          <p:cNvSpPr>
            <a:spLocks noGrp="1"/>
          </p:cNvSpPr>
          <p:nvPr>
            <p:ph sz="half" idx="2"/>
          </p:nvPr>
        </p:nvSpPr>
        <p:spPr>
          <a:xfrm>
            <a:off x="4648200" y="2249424"/>
            <a:ext cx="4038600" cy="4525963"/>
          </a:xfrm>
        </p:spPr>
        <p:txBody>
          <a:bodyPr/>
          <a:lstStyle>
            <a:lvl1pPr>
              <a:defRPr sz="2000"/>
            </a:lvl1pPr>
            <a:lvl2pPr>
              <a:defRPr sz="1900"/>
            </a:lvl2pPr>
            <a:lvl3pPr>
              <a:defRPr sz="1800"/>
            </a:lvl3pPr>
            <a:lvl4pPr>
              <a:defRPr sz="1800"/>
            </a:lvl4pPr>
            <a:lvl5pPr>
              <a:defRPr sz="18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93AB93EA-1D77-4F62-8F34-30EDCC794928}" type="datetimeFigureOut">
              <a:rPr lang="ru-RU" smtClean="0"/>
              <a:pPr/>
              <a:t>11.07.2016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487278C-74FB-4489-A8CC-C6176A169AF7}" type="slidenum">
              <a:rPr lang="ru-RU" smtClean="0"/>
              <a:pPr/>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81000" y="1143000"/>
            <a:ext cx="8382000" cy="1069848"/>
          </a:xfrm>
        </p:spPr>
        <p:txBody>
          <a:bodyPr anchor="ctr"/>
          <a:lstStyle>
            <a:lvl1pPr>
              <a:defRPr sz="4000" b="0" i="0" cap="none" baseline="0"/>
            </a:lvl1pPr>
          </a:lstStyle>
          <a:p>
            <a:r>
              <a:rPr kumimoji="0" lang="ru-RU" smtClean="0"/>
              <a:t>Образец заголовка</a:t>
            </a:r>
            <a:endParaRPr kumimoji="0" lang="en-US"/>
          </a:p>
        </p:txBody>
      </p:sp>
      <p:sp>
        <p:nvSpPr>
          <p:cNvPr id="3" name="Текст 2"/>
          <p:cNvSpPr>
            <a:spLocks noGrp="1"/>
          </p:cNvSpPr>
          <p:nvPr>
            <p:ph type="body" idx="1"/>
          </p:nvPr>
        </p:nvSpPr>
        <p:spPr>
          <a:xfrm>
            <a:off x="381000" y="2244970"/>
            <a:ext cx="4041648"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4" name="Текст 3"/>
          <p:cNvSpPr>
            <a:spLocks noGrp="1"/>
          </p:cNvSpPr>
          <p:nvPr>
            <p:ph type="body" sz="half" idx="3"/>
          </p:nvPr>
        </p:nvSpPr>
        <p:spPr>
          <a:xfrm>
            <a:off x="4721225" y="2244970"/>
            <a:ext cx="4041775" cy="457200"/>
          </a:xfrm>
          <a:solidFill>
            <a:schemeClr val="accent2">
              <a:satMod val="150000"/>
              <a:alpha val="25000"/>
            </a:schemeClr>
          </a:solidFill>
          <a:ln w="12700">
            <a:solidFill>
              <a:schemeClr val="accent2"/>
            </a:solidFill>
          </a:ln>
        </p:spPr>
        <p:txBody>
          <a:bodyPr anchor="ctr">
            <a:noAutofit/>
          </a:bodyPr>
          <a:lstStyle>
            <a:lvl1pPr marL="45720" indent="0">
              <a:buNone/>
              <a:defRPr sz="1900" b="1">
                <a:solidFill>
                  <a:schemeClr val="tx1">
                    <a:tint val="95000"/>
                  </a:schemeClr>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ru-RU" smtClean="0"/>
              <a:t>Образец текста</a:t>
            </a:r>
          </a:p>
        </p:txBody>
      </p:sp>
      <p:sp>
        <p:nvSpPr>
          <p:cNvPr id="5" name="Содержимое 4"/>
          <p:cNvSpPr>
            <a:spLocks noGrp="1"/>
          </p:cNvSpPr>
          <p:nvPr>
            <p:ph sz="quarter" idx="2"/>
          </p:nvPr>
        </p:nvSpPr>
        <p:spPr>
          <a:xfrm>
            <a:off x="381000" y="2708519"/>
            <a:ext cx="4041648"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6" name="Содержимое 5"/>
          <p:cNvSpPr>
            <a:spLocks noGrp="1"/>
          </p:cNvSpPr>
          <p:nvPr>
            <p:ph sz="quarter" idx="4"/>
          </p:nvPr>
        </p:nvSpPr>
        <p:spPr>
          <a:xfrm>
            <a:off x="4718304" y="2708519"/>
            <a:ext cx="4041775" cy="3886200"/>
          </a:xfrm>
        </p:spPr>
        <p:txBody>
          <a:bodyPr/>
          <a:lstStyle>
            <a:lvl1pPr>
              <a:defRPr sz="2000"/>
            </a:lvl1pPr>
            <a:lvl2pPr>
              <a:defRPr sz="2000"/>
            </a:lvl2pPr>
            <a:lvl3pPr>
              <a:defRPr sz="1800"/>
            </a:lvl3pPr>
            <a:lvl4pPr>
              <a:defRPr sz="1600"/>
            </a:lvl4pPr>
            <a:lvl5pPr>
              <a:defRPr sz="16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26" name="Дата 25"/>
          <p:cNvSpPr>
            <a:spLocks noGrp="1"/>
          </p:cNvSpPr>
          <p:nvPr>
            <p:ph type="dt" sz="half" idx="10"/>
          </p:nvPr>
        </p:nvSpPr>
        <p:spPr/>
        <p:txBody>
          <a:bodyPr rtlCol="0"/>
          <a:lstStyle/>
          <a:p>
            <a:fld id="{93AB93EA-1D77-4F62-8F34-30EDCC794928}" type="datetimeFigureOut">
              <a:rPr lang="ru-RU" smtClean="0"/>
              <a:pPr/>
              <a:t>11.07.2016</a:t>
            </a:fld>
            <a:endParaRPr lang="ru-RU"/>
          </a:p>
        </p:txBody>
      </p:sp>
      <p:sp>
        <p:nvSpPr>
          <p:cNvPr id="27" name="Номер слайда 26"/>
          <p:cNvSpPr>
            <a:spLocks noGrp="1"/>
          </p:cNvSpPr>
          <p:nvPr>
            <p:ph type="sldNum" sz="quarter" idx="11"/>
          </p:nvPr>
        </p:nvSpPr>
        <p:spPr/>
        <p:txBody>
          <a:bodyPr rtlCol="0"/>
          <a:lstStyle/>
          <a:p>
            <a:fld id="{D487278C-74FB-4489-A8CC-C6176A169AF7}" type="slidenum">
              <a:rPr lang="ru-RU" smtClean="0"/>
              <a:pPr/>
              <a:t>‹#›</a:t>
            </a:fld>
            <a:endParaRPr lang="ru-RU"/>
          </a:p>
        </p:txBody>
      </p:sp>
      <p:sp>
        <p:nvSpPr>
          <p:cNvPr id="28" name="Нижний колонтитул 27"/>
          <p:cNvSpPr>
            <a:spLocks noGrp="1"/>
          </p:cNvSpPr>
          <p:nvPr>
            <p:ph type="ftr" sz="quarter" idx="12"/>
          </p:nvPr>
        </p:nvSpPr>
        <p:spPr/>
        <p:txBody>
          <a:bodyPr rtlCol="0"/>
          <a:lstStyle/>
          <a:p>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1143000"/>
            <a:ext cx="8229600" cy="1069848"/>
          </a:xfrm>
        </p:spPr>
        <p:txBody>
          <a:bodyPr anchor="ctr"/>
          <a:lstStyle>
            <a:lvl1pPr>
              <a:defRPr sz="4000">
                <a:solidFill>
                  <a:schemeClr val="tx2"/>
                </a:solidFill>
              </a:defRPr>
            </a:lvl1pPr>
          </a:lstStyle>
          <a:p>
            <a:r>
              <a:rPr kumimoji="0" lang="ru-RU" smtClean="0"/>
              <a:t>Образец заголовка</a:t>
            </a:r>
            <a:endParaRPr kumimoji="0" lang="en-US"/>
          </a:p>
        </p:txBody>
      </p:sp>
      <p:sp>
        <p:nvSpPr>
          <p:cNvPr id="3" name="Дата 2"/>
          <p:cNvSpPr>
            <a:spLocks noGrp="1"/>
          </p:cNvSpPr>
          <p:nvPr>
            <p:ph type="dt" sz="half" idx="10"/>
          </p:nvPr>
        </p:nvSpPr>
        <p:spPr>
          <a:xfrm>
            <a:off x="6583680" y="612648"/>
            <a:ext cx="957264" cy="457200"/>
          </a:xfrm>
        </p:spPr>
        <p:txBody>
          <a:bodyPr/>
          <a:lstStyle/>
          <a:p>
            <a:fld id="{93AB93EA-1D77-4F62-8F34-30EDCC794928}" type="datetimeFigureOut">
              <a:rPr lang="ru-RU" smtClean="0"/>
              <a:pPr/>
              <a:t>11.07.2016</a:t>
            </a:fld>
            <a:endParaRPr lang="ru-RU"/>
          </a:p>
        </p:txBody>
      </p:sp>
      <p:sp>
        <p:nvSpPr>
          <p:cNvPr id="4" name="Нижний колонтитул 3"/>
          <p:cNvSpPr>
            <a:spLocks noGrp="1"/>
          </p:cNvSpPr>
          <p:nvPr>
            <p:ph type="ftr" sz="quarter" idx="11"/>
          </p:nvPr>
        </p:nvSpPr>
        <p:spPr>
          <a:xfrm>
            <a:off x="5257800" y="612648"/>
            <a:ext cx="1325880" cy="457200"/>
          </a:xfrm>
        </p:spPr>
        <p:txBody>
          <a:bodyPr/>
          <a:lstStyle/>
          <a:p>
            <a:endParaRPr lang="ru-RU"/>
          </a:p>
        </p:txBody>
      </p:sp>
      <p:sp>
        <p:nvSpPr>
          <p:cNvPr id="5" name="Номер слайда 4"/>
          <p:cNvSpPr>
            <a:spLocks noGrp="1"/>
          </p:cNvSpPr>
          <p:nvPr>
            <p:ph type="sldNum" sz="quarter" idx="12"/>
          </p:nvPr>
        </p:nvSpPr>
        <p:spPr>
          <a:xfrm>
            <a:off x="8174736" y="2272"/>
            <a:ext cx="762000" cy="365760"/>
          </a:xfrm>
        </p:spPr>
        <p:txBody>
          <a:bodyPr/>
          <a:lstStyle/>
          <a:p>
            <a:fld id="{D487278C-74FB-4489-A8CC-C6176A169AF7}" type="slidenum">
              <a:rPr lang="ru-RU" smtClean="0"/>
              <a:pPr/>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93AB93EA-1D77-4F62-8F34-30EDCC794928}" type="datetimeFigureOut">
              <a:rPr lang="ru-RU" smtClean="0"/>
              <a:pPr/>
              <a:t>11.07.2016</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D487278C-74FB-4489-A8CC-C6176A169AF7}" type="slidenum">
              <a:rPr lang="ru-RU" smtClean="0"/>
              <a:pPr/>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53496" y="1101970"/>
            <a:ext cx="3383280" cy="877824"/>
          </a:xfrm>
        </p:spPr>
        <p:txBody>
          <a:bodyPr anchor="b"/>
          <a:lstStyle>
            <a:lvl1pPr algn="l">
              <a:buNone/>
              <a:defRPr sz="1800" b="1"/>
            </a:lvl1pPr>
          </a:lstStyle>
          <a:p>
            <a:r>
              <a:rPr kumimoji="0" lang="ru-RU" smtClean="0"/>
              <a:t>Образец заголовка</a:t>
            </a:r>
            <a:endParaRPr kumimoji="0" lang="en-US"/>
          </a:p>
        </p:txBody>
      </p:sp>
      <p:sp>
        <p:nvSpPr>
          <p:cNvPr id="3" name="Текст 2"/>
          <p:cNvSpPr>
            <a:spLocks noGrp="1"/>
          </p:cNvSpPr>
          <p:nvPr>
            <p:ph type="body" idx="2"/>
          </p:nvPr>
        </p:nvSpPr>
        <p:spPr>
          <a:xfrm>
            <a:off x="5353496" y="2010727"/>
            <a:ext cx="3383280" cy="4617720"/>
          </a:xfrm>
        </p:spPr>
        <p:txBody>
          <a:bodyPr/>
          <a:lstStyle>
            <a:lvl1pPr marL="9144" indent="0">
              <a:buNone/>
              <a:defRPr sz="1400"/>
            </a:lvl1pPr>
            <a:lvl2pPr>
              <a:buNone/>
              <a:defRPr sz="1200"/>
            </a:lvl2pPr>
            <a:lvl3pPr>
              <a:buNone/>
              <a:defRPr sz="1000"/>
            </a:lvl3pPr>
            <a:lvl4pPr>
              <a:buNone/>
              <a:defRPr sz="900"/>
            </a:lvl4pPr>
            <a:lvl5pPr>
              <a:buNone/>
              <a:defRPr sz="900"/>
            </a:lvl5pPr>
          </a:lstStyle>
          <a:p>
            <a:pPr lvl="0" eaLnBrk="1" latinLnBrk="0" hangingPunct="1"/>
            <a:r>
              <a:rPr kumimoji="0" lang="ru-RU" smtClean="0"/>
              <a:t>Образец текста</a:t>
            </a:r>
          </a:p>
        </p:txBody>
      </p:sp>
      <p:sp>
        <p:nvSpPr>
          <p:cNvPr id="4" name="Содержимое 3"/>
          <p:cNvSpPr>
            <a:spLocks noGrp="1"/>
          </p:cNvSpPr>
          <p:nvPr>
            <p:ph sz="half" idx="1"/>
          </p:nvPr>
        </p:nvSpPr>
        <p:spPr>
          <a:xfrm>
            <a:off x="152400" y="776287"/>
            <a:ext cx="5102352" cy="5852160"/>
          </a:xfrm>
        </p:spPr>
        <p:txBody>
          <a:bodyPr/>
          <a:lstStyle>
            <a:lvl1pPr>
              <a:defRPr sz="3200"/>
            </a:lvl1pPr>
            <a:lvl2pPr>
              <a:defRPr sz="2800"/>
            </a:lvl2pPr>
            <a:lvl3pPr>
              <a:defRPr sz="2400"/>
            </a:lvl3pPr>
            <a:lvl4pPr>
              <a:defRPr sz="2000"/>
            </a:lvl4pPr>
            <a:lvl5pPr>
              <a:defRPr sz="2000"/>
            </a:lvl5pPr>
          </a:lstStyle>
          <a:p>
            <a:pPr lvl="0" eaLnBrk="1" latinLnBrk="0" hangingPunct="1"/>
            <a:r>
              <a:rPr lang="ru-RU" smtClean="0"/>
              <a:t>Образец текста</a:t>
            </a:r>
          </a:p>
          <a:p>
            <a:pPr lvl="1" eaLnBrk="1" latinLnBrk="0" hangingPunct="1"/>
            <a:r>
              <a:rPr lang="ru-RU" smtClean="0"/>
              <a:t>Второй уровень</a:t>
            </a:r>
          </a:p>
          <a:p>
            <a:pPr lvl="2" eaLnBrk="1" latinLnBrk="0" hangingPunct="1"/>
            <a:r>
              <a:rPr lang="ru-RU" smtClean="0"/>
              <a:t>Третий уровень</a:t>
            </a:r>
          </a:p>
          <a:p>
            <a:pPr lvl="3" eaLnBrk="1" latinLnBrk="0" hangingPunct="1"/>
            <a:r>
              <a:rPr lang="ru-RU" smtClean="0"/>
              <a:t>Четвертый уровень</a:t>
            </a:r>
          </a:p>
          <a:p>
            <a:pPr lvl="4" eaLnBrk="1" latinLnBrk="0" hangingPunct="1"/>
            <a:r>
              <a:rPr lang="ru-RU" smtClean="0"/>
              <a:t>Пятый уровень</a:t>
            </a:r>
            <a:endParaRPr kumimoji="0" lang="en-US"/>
          </a:p>
        </p:txBody>
      </p:sp>
      <p:sp>
        <p:nvSpPr>
          <p:cNvPr id="5" name="Дата 4"/>
          <p:cNvSpPr>
            <a:spLocks noGrp="1"/>
          </p:cNvSpPr>
          <p:nvPr>
            <p:ph type="dt" sz="half" idx="10"/>
          </p:nvPr>
        </p:nvSpPr>
        <p:spPr/>
        <p:txBody>
          <a:bodyPr/>
          <a:lstStyle/>
          <a:p>
            <a:fld id="{93AB93EA-1D77-4F62-8F34-30EDCC794928}" type="datetimeFigureOut">
              <a:rPr lang="ru-RU" smtClean="0"/>
              <a:pPr/>
              <a:t>11.07.2016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487278C-74FB-4489-A8CC-C6176A169AF7}" type="slidenum">
              <a:rPr lang="ru-RU" smtClean="0"/>
              <a:pPr/>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440434" y="1109160"/>
            <a:ext cx="586803" cy="4681637"/>
          </a:xfrm>
        </p:spPr>
        <p:txBody>
          <a:bodyPr vert="vert270" lIns="45720" tIns="0" rIns="45720" anchor="t"/>
          <a:lstStyle>
            <a:lvl1pPr algn="ctr">
              <a:buNone/>
              <a:defRPr sz="2000" b="1"/>
            </a:lvl1pPr>
          </a:lstStyle>
          <a:p>
            <a:r>
              <a:rPr kumimoji="0" lang="ru-RU" smtClean="0"/>
              <a:t>Образец заголовка</a:t>
            </a:r>
            <a:endParaRPr kumimoji="0" lang="en-US"/>
          </a:p>
        </p:txBody>
      </p:sp>
      <p:sp>
        <p:nvSpPr>
          <p:cNvPr id="3" name="Рисунок 2"/>
          <p:cNvSpPr>
            <a:spLocks noGrp="1"/>
          </p:cNvSpPr>
          <p:nvPr>
            <p:ph type="pic" idx="1"/>
          </p:nvPr>
        </p:nvSpPr>
        <p:spPr>
          <a:xfrm>
            <a:off x="403671" y="1143000"/>
            <a:ext cx="4572000" cy="4572000"/>
          </a:xfrm>
          <a:solidFill>
            <a:srgbClr val="EAEAEA"/>
          </a:solidFill>
          <a:ln w="50800">
            <a:solidFill>
              <a:srgbClr val="FFFFFF"/>
            </a:solidFill>
            <a:miter lim="800000"/>
          </a:ln>
          <a:effectLst>
            <a:outerShdw blurRad="57150" dist="31750" dir="4800000" algn="tl" rotWithShape="0">
              <a:srgbClr val="000000">
                <a:alpha val="25000"/>
              </a:srgbClr>
            </a:outerShdw>
          </a:effectLst>
          <a:scene3d>
            <a:camera prst="orthographicFront"/>
            <a:lightRig rig="twoPt" dir="t">
              <a:rot lat="0" lon="0" rev="7200000"/>
            </a:lightRig>
          </a:scene3d>
          <a:sp3d contourW="2540">
            <a:bevelT w="25400" h="19050"/>
            <a:contourClr>
              <a:srgbClr val="AEAEAE"/>
            </a:contourClr>
          </a:sp3d>
        </p:spPr>
        <p:txBody>
          <a:bodyPr/>
          <a:lstStyle>
            <a:lvl1pPr marL="0" indent="0">
              <a:buNone/>
              <a:defRPr sz="3200"/>
            </a:lvl1pPr>
          </a:lstStyle>
          <a:p>
            <a:r>
              <a:rPr kumimoji="0" lang="ru-RU" smtClean="0"/>
              <a:t>Вставка рисунка</a:t>
            </a:r>
            <a:endParaRPr kumimoji="0" lang="en-US" dirty="0"/>
          </a:p>
        </p:txBody>
      </p:sp>
      <p:sp>
        <p:nvSpPr>
          <p:cNvPr id="4" name="Текст 3"/>
          <p:cNvSpPr>
            <a:spLocks noGrp="1"/>
          </p:cNvSpPr>
          <p:nvPr>
            <p:ph type="body" sz="half" idx="2"/>
          </p:nvPr>
        </p:nvSpPr>
        <p:spPr>
          <a:xfrm>
            <a:off x="6088443" y="3274308"/>
            <a:ext cx="2590800" cy="2516489"/>
          </a:xfrm>
        </p:spPr>
        <p:txBody>
          <a:bodyPr lIns="0" tIns="0" rIns="45720" anchor="t"/>
          <a:lstStyle>
            <a:lvl1pPr marL="0" indent="0">
              <a:lnSpc>
                <a:spcPct val="100000"/>
              </a:lnSpc>
              <a:spcBef>
                <a:spcPts val="0"/>
              </a:spcBef>
              <a:buFontTx/>
              <a:buNone/>
              <a:defRPr sz="13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ru-RU" smtClean="0"/>
              <a:t>Образец текста</a:t>
            </a:r>
          </a:p>
        </p:txBody>
      </p:sp>
      <p:sp>
        <p:nvSpPr>
          <p:cNvPr id="5" name="Дата 4"/>
          <p:cNvSpPr>
            <a:spLocks noGrp="1"/>
          </p:cNvSpPr>
          <p:nvPr>
            <p:ph type="dt" sz="half" idx="10"/>
          </p:nvPr>
        </p:nvSpPr>
        <p:spPr/>
        <p:txBody>
          <a:bodyPr/>
          <a:lstStyle/>
          <a:p>
            <a:fld id="{93AB93EA-1D77-4F62-8F34-30EDCC794928}" type="datetimeFigureOut">
              <a:rPr lang="ru-RU" smtClean="0"/>
              <a:pPr/>
              <a:t>11.07.2016</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D487278C-74FB-4489-A8CC-C6176A169AF7}" type="slidenum">
              <a:rPr lang="ru-RU" smtClean="0"/>
              <a:pPr/>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 name="Прямоугольник 27"/>
          <p:cNvSpPr/>
          <p:nvPr/>
        </p:nvSpPr>
        <p:spPr>
          <a:xfrm>
            <a:off x="1" y="366818"/>
            <a:ext cx="9144000" cy="84407"/>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Прямоугольник 28"/>
          <p:cNvSpPr/>
          <p:nvPr/>
        </p:nvSpPr>
        <p:spPr>
          <a:xfrm>
            <a:off x="0" y="-1"/>
            <a:ext cx="9144000" cy="310663"/>
          </a:xfrm>
          <a:prstGeom prst="rect">
            <a:avLst/>
          </a:prstGeom>
          <a:solidFill>
            <a:schemeClr val="tx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0" name="Прямоугольник 29"/>
          <p:cNvSpPr/>
          <p:nvPr/>
        </p:nvSpPr>
        <p:spPr>
          <a:xfrm>
            <a:off x="0" y="308276"/>
            <a:ext cx="9144001" cy="91441"/>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1" name="Прямоугольник 30"/>
          <p:cNvSpPr/>
          <p:nvPr/>
        </p:nvSpPr>
        <p:spPr>
          <a:xfrm flipV="1">
            <a:off x="5410182" y="360246"/>
            <a:ext cx="3733819" cy="91087"/>
          </a:xfrm>
          <a:prstGeom prst="rect">
            <a:avLst/>
          </a:prstGeom>
          <a:solidFill>
            <a:schemeClr val="accent2">
              <a:alpha val="10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Прямоугольник 31"/>
          <p:cNvSpPr/>
          <p:nvPr/>
        </p:nvSpPr>
        <p:spPr>
          <a:xfrm flipV="1">
            <a:off x="5410200" y="440112"/>
            <a:ext cx="3733801" cy="180035"/>
          </a:xfrm>
          <a:prstGeom prst="rect">
            <a:avLst/>
          </a:prstGeom>
          <a:solidFill>
            <a:schemeClr val="accent2">
              <a:alpha val="50000"/>
            </a:scheme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3" name="Скругленный прямоугольник 32"/>
          <p:cNvSpPr/>
          <p:nvPr/>
        </p:nvSpPr>
        <p:spPr bwMode="white">
          <a:xfrm>
            <a:off x="5407339" y="497504"/>
            <a:ext cx="3063240" cy="27432"/>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34" name="Скругленный прямоугольник 33"/>
          <p:cNvSpPr/>
          <p:nvPr/>
        </p:nvSpPr>
        <p:spPr bwMode="white">
          <a:xfrm>
            <a:off x="7373646" y="588943"/>
            <a:ext cx="1600200" cy="36576"/>
          </a:xfrm>
          <a:prstGeom prst="roundRect">
            <a:avLst>
              <a:gd name="adj" fmla="val 16667"/>
            </a:avLst>
          </a:prstGeom>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5" name="Прямоугольник 34"/>
          <p:cNvSpPr/>
          <p:nvPr/>
        </p:nvSpPr>
        <p:spPr bwMode="invGray">
          <a:xfrm>
            <a:off x="9084966" y="-2001"/>
            <a:ext cx="57626"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6" name="Прямоугольник 35"/>
          <p:cNvSpPr/>
          <p:nvPr/>
        </p:nvSpPr>
        <p:spPr bwMode="invGray">
          <a:xfrm>
            <a:off x="9044481" y="-2001"/>
            <a:ext cx="27432" cy="621792"/>
          </a:xfrm>
          <a:prstGeom prst="rect">
            <a:avLst/>
          </a:prstGeom>
          <a:solidFill>
            <a:srgbClr val="FFFFFF">
              <a:alpha val="65098"/>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37" name="Прямоугольник 36"/>
          <p:cNvSpPr/>
          <p:nvPr/>
        </p:nvSpPr>
        <p:spPr bwMode="invGray">
          <a:xfrm>
            <a:off x="9025428" y="-2001"/>
            <a:ext cx="9144" cy="621792"/>
          </a:xfrm>
          <a:prstGeom prst="rect">
            <a:avLst/>
          </a:prstGeom>
          <a:solidFill>
            <a:srgbClr val="FFFFFF">
              <a:alpha val="6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8" name="Прямоугольник 37"/>
          <p:cNvSpPr/>
          <p:nvPr/>
        </p:nvSpPr>
        <p:spPr bwMode="invGray">
          <a:xfrm>
            <a:off x="8975423" y="-2001"/>
            <a:ext cx="27432" cy="621792"/>
          </a:xfrm>
          <a:prstGeom prst="rect">
            <a:avLst/>
          </a:prstGeom>
          <a:solidFill>
            <a:srgbClr val="FFFFFF">
              <a:alpha val="4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9" name="Прямоугольник 38"/>
          <p:cNvSpPr/>
          <p:nvPr/>
        </p:nvSpPr>
        <p:spPr bwMode="invGray">
          <a:xfrm>
            <a:off x="8915677" y="380"/>
            <a:ext cx="54864" cy="585216"/>
          </a:xfrm>
          <a:prstGeom prst="rect">
            <a:avLst/>
          </a:prstGeom>
          <a:solidFill>
            <a:srgbClr val="FFFFFF">
              <a:alpha val="20000"/>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0" name="Прямоугольник 39"/>
          <p:cNvSpPr/>
          <p:nvPr/>
        </p:nvSpPr>
        <p:spPr bwMode="invGray">
          <a:xfrm>
            <a:off x="8873475" y="380"/>
            <a:ext cx="9144" cy="585216"/>
          </a:xfrm>
          <a:prstGeom prst="rect">
            <a:avLst/>
          </a:prstGeom>
          <a:solidFill>
            <a:srgbClr val="FFFFFF">
              <a:alpha val="30196"/>
            </a:srgbClr>
          </a:solidFill>
          <a:ln w="508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dirty="0"/>
          </a:p>
        </p:txBody>
      </p:sp>
      <p:sp>
        <p:nvSpPr>
          <p:cNvPr id="22" name="Заголовок 21"/>
          <p:cNvSpPr>
            <a:spLocks noGrp="1"/>
          </p:cNvSpPr>
          <p:nvPr>
            <p:ph type="title"/>
          </p:nvPr>
        </p:nvSpPr>
        <p:spPr>
          <a:xfrm>
            <a:off x="457200" y="1143000"/>
            <a:ext cx="8229600" cy="1066800"/>
          </a:xfrm>
          <a:prstGeom prst="rect">
            <a:avLst/>
          </a:prstGeom>
        </p:spPr>
        <p:txBody>
          <a:bodyPr vert="horz" anchor="ctr">
            <a:normAutofit/>
          </a:bodyPr>
          <a:lstStyle/>
          <a:p>
            <a:r>
              <a:rPr kumimoji="0" lang="ru-RU" smtClean="0"/>
              <a:t>Образец заголовка</a:t>
            </a:r>
            <a:endParaRPr kumimoji="0" lang="en-US"/>
          </a:p>
        </p:txBody>
      </p:sp>
      <p:sp>
        <p:nvSpPr>
          <p:cNvPr id="13" name="Текст 12"/>
          <p:cNvSpPr>
            <a:spLocks noGrp="1"/>
          </p:cNvSpPr>
          <p:nvPr>
            <p:ph type="body" idx="1"/>
          </p:nvPr>
        </p:nvSpPr>
        <p:spPr>
          <a:xfrm>
            <a:off x="457200" y="2249424"/>
            <a:ext cx="8229600" cy="4325112"/>
          </a:xfrm>
          <a:prstGeom prst="rect">
            <a:avLst/>
          </a:prstGeom>
        </p:spPr>
        <p:txBody>
          <a:bodyPr vert="horz">
            <a:normAutofit/>
          </a:bodyPr>
          <a:lstStyle/>
          <a:p>
            <a:pPr lvl="0" eaLnBrk="1" latinLnBrk="0" hangingPunct="1"/>
            <a:r>
              <a:rPr kumimoji="0" lang="ru-RU" smtClean="0"/>
              <a:t>Образец текста</a:t>
            </a:r>
          </a:p>
          <a:p>
            <a:pPr lvl="1" eaLnBrk="1" latinLnBrk="0" hangingPunct="1"/>
            <a:r>
              <a:rPr kumimoji="0" lang="ru-RU" smtClean="0"/>
              <a:t>Второй уровень</a:t>
            </a:r>
          </a:p>
          <a:p>
            <a:pPr lvl="2" eaLnBrk="1" latinLnBrk="0" hangingPunct="1"/>
            <a:r>
              <a:rPr kumimoji="0" lang="ru-RU" smtClean="0"/>
              <a:t>Третий уровень</a:t>
            </a:r>
          </a:p>
          <a:p>
            <a:pPr lvl="3" eaLnBrk="1" latinLnBrk="0" hangingPunct="1"/>
            <a:r>
              <a:rPr kumimoji="0" lang="ru-RU" smtClean="0"/>
              <a:t>Четвертый уровень</a:t>
            </a:r>
          </a:p>
          <a:p>
            <a:pPr lvl="4" eaLnBrk="1" latinLnBrk="0" hangingPunct="1"/>
            <a:r>
              <a:rPr kumimoji="0" lang="ru-RU" smtClean="0"/>
              <a:t>Пятый уровень</a:t>
            </a:r>
            <a:endParaRPr kumimoji="0" lang="en-US"/>
          </a:p>
        </p:txBody>
      </p:sp>
      <p:sp>
        <p:nvSpPr>
          <p:cNvPr id="14" name="Дата 13"/>
          <p:cNvSpPr>
            <a:spLocks noGrp="1"/>
          </p:cNvSpPr>
          <p:nvPr>
            <p:ph type="dt" sz="half" idx="2"/>
          </p:nvPr>
        </p:nvSpPr>
        <p:spPr>
          <a:xfrm>
            <a:off x="6586536" y="612648"/>
            <a:ext cx="957264" cy="457200"/>
          </a:xfrm>
          <a:prstGeom prst="rect">
            <a:avLst/>
          </a:prstGeom>
        </p:spPr>
        <p:txBody>
          <a:bodyPr vert="horz"/>
          <a:lstStyle>
            <a:lvl1pPr algn="l" eaLnBrk="1" latinLnBrk="0" hangingPunct="1">
              <a:defRPr kumimoji="0" sz="800">
                <a:solidFill>
                  <a:schemeClr val="accent2"/>
                </a:solidFill>
              </a:defRPr>
            </a:lvl1pPr>
          </a:lstStyle>
          <a:p>
            <a:fld id="{93AB93EA-1D77-4F62-8F34-30EDCC794928}" type="datetimeFigureOut">
              <a:rPr lang="ru-RU" smtClean="0"/>
              <a:pPr/>
              <a:t>11.07.2016</a:t>
            </a:fld>
            <a:endParaRPr lang="ru-RU"/>
          </a:p>
        </p:txBody>
      </p:sp>
      <p:sp>
        <p:nvSpPr>
          <p:cNvPr id="3" name="Нижний колонтитул 2"/>
          <p:cNvSpPr>
            <a:spLocks noGrp="1"/>
          </p:cNvSpPr>
          <p:nvPr>
            <p:ph type="ftr" sz="quarter" idx="3"/>
          </p:nvPr>
        </p:nvSpPr>
        <p:spPr>
          <a:xfrm>
            <a:off x="5257800" y="612648"/>
            <a:ext cx="1325880" cy="457200"/>
          </a:xfrm>
          <a:prstGeom prst="rect">
            <a:avLst/>
          </a:prstGeom>
        </p:spPr>
        <p:txBody>
          <a:bodyPr vert="horz"/>
          <a:lstStyle>
            <a:lvl1pPr algn="r" eaLnBrk="1" latinLnBrk="0" hangingPunct="1">
              <a:defRPr kumimoji="0" sz="800">
                <a:solidFill>
                  <a:schemeClr val="accent2"/>
                </a:solidFill>
              </a:defRPr>
            </a:lvl1pPr>
          </a:lstStyle>
          <a:p>
            <a:endParaRPr lang="ru-RU"/>
          </a:p>
        </p:txBody>
      </p:sp>
      <p:sp>
        <p:nvSpPr>
          <p:cNvPr id="23" name="Номер слайда 22"/>
          <p:cNvSpPr>
            <a:spLocks noGrp="1"/>
          </p:cNvSpPr>
          <p:nvPr>
            <p:ph type="sldNum" sz="quarter" idx="4"/>
          </p:nvPr>
        </p:nvSpPr>
        <p:spPr>
          <a:xfrm>
            <a:off x="8174736" y="2272"/>
            <a:ext cx="762000" cy="365760"/>
          </a:xfrm>
          <a:prstGeom prst="rect">
            <a:avLst/>
          </a:prstGeom>
        </p:spPr>
        <p:txBody>
          <a:bodyPr vert="horz" anchor="b"/>
          <a:lstStyle>
            <a:lvl1pPr algn="r" eaLnBrk="1" latinLnBrk="0" hangingPunct="1">
              <a:defRPr kumimoji="0" sz="1800">
                <a:solidFill>
                  <a:srgbClr val="FFFFFF"/>
                </a:solidFill>
              </a:defRPr>
            </a:lvl1pPr>
          </a:lstStyle>
          <a:p>
            <a:fld id="{D487278C-74FB-4489-A8CC-C6176A169AF7}"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365760" indent="-256032" algn="l" rtl="0" eaLnBrk="1" latinLnBrk="0" hangingPunct="1">
        <a:spcBef>
          <a:spcPts val="300"/>
        </a:spcBef>
        <a:buClr>
          <a:schemeClr val="accent3"/>
        </a:buClr>
        <a:buFont typeface="Georgia"/>
        <a:buChar char="•"/>
        <a:defRPr kumimoji="0" sz="2800" kern="1200">
          <a:solidFill>
            <a:schemeClr val="tx1"/>
          </a:solidFill>
          <a:latin typeface="+mn-lt"/>
          <a:ea typeface="+mn-ea"/>
          <a:cs typeface="+mn-cs"/>
        </a:defRPr>
      </a:lvl1pPr>
      <a:lvl2pPr marL="658368" indent="-246888" algn="l" rtl="0" eaLnBrk="1" latinLnBrk="0" hangingPunct="1">
        <a:spcBef>
          <a:spcPts val="300"/>
        </a:spcBef>
        <a:buClr>
          <a:schemeClr val="accent2"/>
        </a:buClr>
        <a:buFont typeface="Georgia"/>
        <a:buChar char="▫"/>
        <a:defRPr kumimoji="0" sz="2600" kern="1200">
          <a:solidFill>
            <a:schemeClr val="accent2"/>
          </a:solidFill>
          <a:latin typeface="+mn-lt"/>
          <a:ea typeface="+mn-ea"/>
          <a:cs typeface="+mn-cs"/>
        </a:defRPr>
      </a:lvl2pPr>
      <a:lvl3pPr marL="923544" indent="-219456" algn="l" rtl="0" eaLnBrk="1" latinLnBrk="0" hangingPunct="1">
        <a:spcBef>
          <a:spcPts val="300"/>
        </a:spcBef>
        <a:buClr>
          <a:schemeClr val="accent1"/>
        </a:buClr>
        <a:buFont typeface="Wingdings 2"/>
        <a:buChar char=""/>
        <a:defRPr kumimoji="0" sz="2400" kern="1200">
          <a:solidFill>
            <a:schemeClr val="accent1"/>
          </a:solidFill>
          <a:latin typeface="+mn-lt"/>
          <a:ea typeface="+mn-ea"/>
          <a:cs typeface="+mn-cs"/>
        </a:defRPr>
      </a:lvl3pPr>
      <a:lvl4pPr marL="1179576" indent="-201168" algn="l" rtl="0" eaLnBrk="1" latinLnBrk="0" hangingPunct="1">
        <a:spcBef>
          <a:spcPts val="300"/>
        </a:spcBef>
        <a:buClr>
          <a:schemeClr val="accent1"/>
        </a:buClr>
        <a:buFont typeface="Wingdings 2"/>
        <a:buChar char=""/>
        <a:defRPr kumimoji="0" sz="2200" kern="1200">
          <a:solidFill>
            <a:schemeClr val="accent1"/>
          </a:solidFill>
          <a:latin typeface="+mn-lt"/>
          <a:ea typeface="+mn-ea"/>
          <a:cs typeface="+mn-cs"/>
        </a:defRPr>
      </a:lvl4pPr>
      <a:lvl5pPr marL="1389888" indent="-182880" algn="l" rtl="0" eaLnBrk="1" latinLnBrk="0" hangingPunct="1">
        <a:spcBef>
          <a:spcPts val="300"/>
        </a:spcBef>
        <a:buClr>
          <a:schemeClr val="accent3"/>
        </a:buClr>
        <a:buFont typeface="Georgia"/>
        <a:buChar char="▫"/>
        <a:defRPr kumimoji="0" sz="2000" kern="1200">
          <a:solidFill>
            <a:schemeClr val="accent3"/>
          </a:solidFill>
          <a:latin typeface="+mn-lt"/>
          <a:ea typeface="+mn-ea"/>
          <a:cs typeface="+mn-cs"/>
        </a:defRPr>
      </a:lvl5pPr>
      <a:lvl6pPr marL="1609344" indent="-182880" algn="l" rtl="0" eaLnBrk="1" latinLnBrk="0" hangingPunct="1">
        <a:spcBef>
          <a:spcPts val="300"/>
        </a:spcBef>
        <a:buClr>
          <a:schemeClr val="accent3"/>
        </a:buClr>
        <a:buFont typeface="Georgia"/>
        <a:buChar char="▫"/>
        <a:defRPr kumimoji="0" sz="1800" kern="1200">
          <a:solidFill>
            <a:schemeClr val="accent3"/>
          </a:solidFill>
          <a:latin typeface="+mn-lt"/>
          <a:ea typeface="+mn-ea"/>
          <a:cs typeface="+mn-cs"/>
        </a:defRPr>
      </a:lvl6pPr>
      <a:lvl7pPr marL="1828800" indent="-182880" algn="l" rtl="0" eaLnBrk="1" latinLnBrk="0" hangingPunct="1">
        <a:spcBef>
          <a:spcPts val="300"/>
        </a:spcBef>
        <a:buClr>
          <a:schemeClr val="accent3"/>
        </a:buClr>
        <a:buFont typeface="Georgia"/>
        <a:buChar char="▫"/>
        <a:defRPr kumimoji="0" sz="1600" kern="1200">
          <a:solidFill>
            <a:schemeClr val="accent3"/>
          </a:solidFill>
          <a:latin typeface="+mn-lt"/>
          <a:ea typeface="+mn-ea"/>
          <a:cs typeface="+mn-cs"/>
        </a:defRPr>
      </a:lvl7pPr>
      <a:lvl8pPr marL="2029968" indent="-182880" algn="l" rtl="0" eaLnBrk="1" latinLnBrk="0" hangingPunct="1">
        <a:spcBef>
          <a:spcPts val="300"/>
        </a:spcBef>
        <a:buClr>
          <a:schemeClr val="accent3"/>
        </a:buClr>
        <a:buFont typeface="Georgia"/>
        <a:buChar char="◦"/>
        <a:defRPr kumimoji="0" sz="1500" kern="1200">
          <a:solidFill>
            <a:schemeClr val="accent3"/>
          </a:solidFill>
          <a:latin typeface="+mn-lt"/>
          <a:ea typeface="+mn-ea"/>
          <a:cs typeface="+mn-cs"/>
        </a:defRPr>
      </a:lvl8pPr>
      <a:lvl9pPr marL="2240280" indent="-182880" algn="l" rtl="0" eaLnBrk="1" latinLnBrk="0" hangingPunct="1">
        <a:spcBef>
          <a:spcPts val="300"/>
        </a:spcBef>
        <a:buClr>
          <a:schemeClr val="accent3"/>
        </a:buClr>
        <a:buFont typeface="Georgia"/>
        <a:buChar char="◦"/>
        <a:defRPr kumimoji="0" sz="1400" kern="1200" baseline="0">
          <a:solidFill>
            <a:schemeClr val="accent3"/>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p:txBody>
          <a:bodyPr/>
          <a:lstStyle/>
          <a:p>
            <a:r>
              <a:rPr lang="ru-RU" dirty="0" smtClean="0"/>
              <a:t>Занимательное из жизни кошек</a:t>
            </a:r>
            <a:endParaRPr lang="ru-RU" dirty="0"/>
          </a:p>
        </p:txBody>
      </p:sp>
      <p:sp>
        <p:nvSpPr>
          <p:cNvPr id="3" name="Подзаголовок 2"/>
          <p:cNvSpPr>
            <a:spLocks noGrp="1"/>
          </p:cNvSpPr>
          <p:nvPr>
            <p:ph type="subTitle" idx="1"/>
          </p:nvPr>
        </p:nvSpPr>
        <p:spPr/>
        <p:txBody>
          <a:bodyPr>
            <a:normAutofit fontScale="70000" lnSpcReduction="20000"/>
          </a:bodyPr>
          <a:lstStyle/>
          <a:p>
            <a:r>
              <a:rPr lang="ru-RU" dirty="0" smtClean="0"/>
              <a:t>Специалисты решили подсчитать, сколько на свете домашних кошек. Оказалось, что всего их на нашей планете 400 миллионов, причем самое большое число их содержится в США. Тем не менее пальму первенства отдают Австралии, где на каждые 10 жителей приходится 9 кошек. </a:t>
            </a:r>
            <a:endParaRPr lang="ru-RU" dirty="0"/>
          </a:p>
        </p:txBody>
      </p:sp>
      <p:pic>
        <p:nvPicPr>
          <p:cNvPr id="4" name="Рисунок 3" descr="kitten-image-cat-clipart-2.gif"/>
          <p:cNvPicPr>
            <a:picLocks noChangeAspect="1"/>
          </p:cNvPicPr>
          <p:nvPr/>
        </p:nvPicPr>
        <p:blipFill>
          <a:blip r:embed="rId3" cstate="print"/>
          <a:stretch>
            <a:fillRect/>
          </a:stretch>
        </p:blipFill>
        <p:spPr>
          <a:xfrm flipH="1">
            <a:off x="323528" y="260648"/>
            <a:ext cx="3240360" cy="3057525"/>
          </a:xfrm>
          <a:prstGeom prst="rect">
            <a:avLst/>
          </a:prstGeom>
        </p:spPr>
      </p:pic>
      <p:pic>
        <p:nvPicPr>
          <p:cNvPr id="5" name="Рисунок 4" descr="clipart-cute-grey-cat-royal.gif"/>
          <p:cNvPicPr>
            <a:picLocks noChangeAspect="1"/>
          </p:cNvPicPr>
          <p:nvPr/>
        </p:nvPicPr>
        <p:blipFill>
          <a:blip r:embed="rId4" cstate="print"/>
          <a:stretch>
            <a:fillRect/>
          </a:stretch>
        </p:blipFill>
        <p:spPr>
          <a:xfrm>
            <a:off x="6695728" y="4221088"/>
            <a:ext cx="2448272" cy="2448272"/>
          </a:xfrm>
          <a:prstGeom prst="rect">
            <a:avLst/>
          </a:prstGeom>
        </p:spPr>
      </p:pic>
      <p:sp>
        <p:nvSpPr>
          <p:cNvPr id="6" name="TextBox 5"/>
          <p:cNvSpPr txBox="1"/>
          <p:nvPr/>
        </p:nvSpPr>
        <p:spPr>
          <a:xfrm>
            <a:off x="179512" y="6309320"/>
            <a:ext cx="1649811" cy="338554"/>
          </a:xfrm>
          <a:prstGeom prst="rect">
            <a:avLst/>
          </a:prstGeom>
          <a:noFill/>
        </p:spPr>
        <p:txBody>
          <a:bodyPr wrap="none" rtlCol="0">
            <a:spAutoFit/>
          </a:bodyPr>
          <a:lstStyle/>
          <a:p>
            <a:r>
              <a:rPr lang="en-US" sz="1600" dirty="0" smtClean="0"/>
              <a:t>www.zooclub.ru</a:t>
            </a:r>
            <a:endParaRPr lang="ru-RU" sz="1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F:\ВАЛЛ\кошки\бурма\28 - WCaLCP_16.jpg"/>
          <p:cNvPicPr>
            <a:picLocks noChangeAspect="1" noChangeArrowheads="1"/>
          </p:cNvPicPr>
          <p:nvPr/>
        </p:nvPicPr>
        <p:blipFill>
          <a:blip r:embed="rId2" cstate="print"/>
          <a:srcRect/>
          <a:stretch>
            <a:fillRect/>
          </a:stretch>
        </p:blipFill>
        <p:spPr bwMode="auto">
          <a:xfrm>
            <a:off x="1187624" y="836712"/>
            <a:ext cx="7272808" cy="5454606"/>
          </a:xfrm>
          <a:prstGeom prst="rect">
            <a:avLst/>
          </a:prstGeom>
          <a:noFill/>
          <a:ln>
            <a:solidFill>
              <a:schemeClr val="tx2">
                <a:lumMod val="60000"/>
                <a:lumOff val="40000"/>
              </a:schemeClr>
            </a:solidFill>
          </a:ln>
        </p:spPr>
      </p:pic>
      <p:sp>
        <p:nvSpPr>
          <p:cNvPr id="5" name="TextBox 4"/>
          <p:cNvSpPr txBox="1"/>
          <p:nvPr/>
        </p:nvSpPr>
        <p:spPr>
          <a:xfrm>
            <a:off x="4283968" y="6309320"/>
            <a:ext cx="787395" cy="338554"/>
          </a:xfrm>
          <a:prstGeom prst="rect">
            <a:avLst/>
          </a:prstGeom>
          <a:noFill/>
        </p:spPr>
        <p:txBody>
          <a:bodyPr wrap="none" rtlCol="0">
            <a:spAutoFit/>
          </a:bodyPr>
          <a:lstStyle/>
          <a:p>
            <a:r>
              <a:rPr lang="ru-RU" sz="1600" dirty="0" err="1" smtClean="0"/>
              <a:t>Бурма</a:t>
            </a:r>
            <a:endParaRPr lang="ru-RU" sz="16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268760"/>
            <a:ext cx="8229600" cy="5305776"/>
          </a:xfrm>
        </p:spPr>
        <p:txBody>
          <a:bodyPr>
            <a:normAutofit/>
          </a:bodyPr>
          <a:lstStyle/>
          <a:p>
            <a:r>
              <a:rPr lang="ru-RU" dirty="0" smtClean="0"/>
              <a:t>Подсчитано, что </a:t>
            </a:r>
            <a:r>
              <a:rPr lang="ru-RU" dirty="0" smtClean="0">
                <a:solidFill>
                  <a:schemeClr val="accent1">
                    <a:lumMod val="60000"/>
                    <a:lumOff val="40000"/>
                  </a:schemeClr>
                </a:solidFill>
              </a:rPr>
              <a:t>одна кошка, охотясь на мышей, спасает от них в год до 10 тонн зерна</a:t>
            </a:r>
            <a:r>
              <a:rPr lang="ru-RU" dirty="0" smtClean="0"/>
              <a:t>. </a:t>
            </a:r>
            <a:br>
              <a:rPr lang="ru-RU" dirty="0" smtClean="0"/>
            </a:br>
            <a:endParaRPr lang="ru-RU" dirty="0" smtClean="0"/>
          </a:p>
          <a:p>
            <a:r>
              <a:rPr lang="ru-RU" dirty="0" smtClean="0"/>
              <a:t>В Англии кошки, используемые для охраны продовольственных складов, находились на казенном довольствии, как и кошки, сохраняющие от мышей книги и другие реликвии Британского музея. А в Австрии кошке, прослужившей на охране складов несколько лет, положена пожизненная пенсия, выдаваемая молоком, мясом и бульоном.</a:t>
            </a:r>
            <a:endParaRPr lang="ru-RU"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7" name="Picture 3" descr="F:\ВАЛЛ\кошки\голова\морда (2).jpg"/>
          <p:cNvPicPr>
            <a:picLocks noChangeAspect="1" noChangeArrowheads="1"/>
          </p:cNvPicPr>
          <p:nvPr/>
        </p:nvPicPr>
        <p:blipFill>
          <a:blip r:embed="rId2" cstate="print"/>
          <a:srcRect/>
          <a:stretch>
            <a:fillRect/>
          </a:stretch>
        </p:blipFill>
        <p:spPr bwMode="auto">
          <a:xfrm>
            <a:off x="611560" y="980728"/>
            <a:ext cx="7848872" cy="5232582"/>
          </a:xfrm>
          <a:prstGeom prst="rect">
            <a:avLst/>
          </a:prstGeom>
          <a:noFill/>
          <a:ln>
            <a:solidFill>
              <a:schemeClr val="tx2">
                <a:lumMod val="60000"/>
                <a:lumOff val="40000"/>
              </a:schemeClr>
            </a:solid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980728"/>
            <a:ext cx="8229600" cy="5593808"/>
          </a:xfrm>
        </p:spPr>
        <p:txBody>
          <a:bodyPr>
            <a:normAutofit/>
          </a:bodyPr>
          <a:lstStyle/>
          <a:p>
            <a:r>
              <a:rPr lang="ru-RU" dirty="0" smtClean="0"/>
              <a:t>Защитником мышей оказался кот Кузя, живущий в Екатеринбурге. В поисках валенок хозяйка обнаружила в кладовке мышей и позвала на помощь кота. Он быстро расправился с одним воришкой, а остальных четверых мышат пожалел. Тогда грызуны спрятались под его длинную шерсть, как цыплята под наседку. Кузя не протестовал и пригрел незваных гостей на своей груди. Однако хозяйке квартиры такой союз не понравился.</a:t>
            </a:r>
            <a:endParaRPr lang="ru-RU"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F:\ВАЛЛ\кошки\голубая\17 - WCaLCP_4.jpg"/>
          <p:cNvPicPr>
            <a:picLocks noChangeAspect="1" noChangeArrowheads="1"/>
          </p:cNvPicPr>
          <p:nvPr/>
        </p:nvPicPr>
        <p:blipFill>
          <a:blip r:embed="rId2" cstate="print"/>
          <a:srcRect/>
          <a:stretch>
            <a:fillRect/>
          </a:stretch>
        </p:blipFill>
        <p:spPr bwMode="auto">
          <a:xfrm>
            <a:off x="827584" y="836712"/>
            <a:ext cx="7257323" cy="5442992"/>
          </a:xfrm>
          <a:prstGeom prst="rect">
            <a:avLst/>
          </a:prstGeom>
          <a:noFill/>
          <a:ln>
            <a:solidFill>
              <a:schemeClr val="tx2">
                <a:lumMod val="60000"/>
                <a:lumOff val="40000"/>
              </a:schemeClr>
            </a:solidFill>
          </a:ln>
        </p:spPr>
      </p:pic>
      <p:sp>
        <p:nvSpPr>
          <p:cNvPr id="5" name="TextBox 4"/>
          <p:cNvSpPr txBox="1"/>
          <p:nvPr/>
        </p:nvSpPr>
        <p:spPr>
          <a:xfrm>
            <a:off x="3419872" y="6381328"/>
            <a:ext cx="2393604" cy="338554"/>
          </a:xfrm>
          <a:prstGeom prst="rect">
            <a:avLst/>
          </a:prstGeom>
          <a:noFill/>
        </p:spPr>
        <p:txBody>
          <a:bodyPr wrap="none" rtlCol="0">
            <a:spAutoFit/>
          </a:bodyPr>
          <a:lstStyle/>
          <a:p>
            <a:r>
              <a:rPr lang="ru-RU" sz="1600" dirty="0" smtClean="0"/>
              <a:t>Русская голубая кошка</a:t>
            </a:r>
            <a:endParaRPr lang="ru-RU" sz="16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980728"/>
            <a:ext cx="8229600" cy="5593808"/>
          </a:xfrm>
        </p:spPr>
        <p:txBody>
          <a:bodyPr>
            <a:normAutofit fontScale="92500" lnSpcReduction="20000"/>
          </a:bodyPr>
          <a:lstStyle/>
          <a:p>
            <a:r>
              <a:rPr lang="ru-RU" dirty="0" smtClean="0">
                <a:solidFill>
                  <a:schemeClr val="accent1">
                    <a:lumMod val="60000"/>
                    <a:lumOff val="40000"/>
                  </a:schemeClr>
                </a:solidFill>
              </a:rPr>
              <a:t>Кошки способны предсказывать погоду</a:t>
            </a:r>
            <a:r>
              <a:rPr lang="ru-RU" dirty="0" smtClean="0"/>
              <a:t>. Во Франции многие рыбаки и члены их семей полагают, что если кошка проводит лапой за ухом во время умывания, то будет дождь. Если она чистит нос, ожидается ветрено. Если кошка ложится на землю и начинает вертеться, значит, плохая погода заканчивается. </a:t>
            </a:r>
          </a:p>
          <a:p>
            <a:endParaRPr lang="ru-RU" dirty="0" smtClean="0"/>
          </a:p>
          <a:p>
            <a:r>
              <a:rPr lang="ru-RU" dirty="0" smtClean="0"/>
              <a:t>Многие владельцы наделяют четвероногих друзей способностью предсказывать возвращение самого любимого ими члена семьи. Непосредственно перед его приходом кошки начинают играть с необычной энергией. Одна хозяйка рассказывала, что всегда заранее знает о визите друзей, поскольку ее кошка перед мим уходит в столовую и начинает умываться.</a:t>
            </a:r>
            <a:endParaRPr lang="ru-RU"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F:\ВАЛЛ\кошки\дворовая длн\Jivotnit_Positiv_46_60.JPG"/>
          <p:cNvPicPr>
            <a:picLocks noChangeAspect="1" noChangeArrowheads="1"/>
          </p:cNvPicPr>
          <p:nvPr/>
        </p:nvPicPr>
        <p:blipFill>
          <a:blip r:embed="rId2" cstate="print"/>
          <a:srcRect/>
          <a:stretch>
            <a:fillRect/>
          </a:stretch>
        </p:blipFill>
        <p:spPr bwMode="auto">
          <a:xfrm>
            <a:off x="395536" y="836712"/>
            <a:ext cx="8208912" cy="5471923"/>
          </a:xfrm>
          <a:prstGeom prst="rect">
            <a:avLst/>
          </a:prstGeom>
          <a:noFill/>
          <a:ln>
            <a:solidFill>
              <a:schemeClr val="tx2">
                <a:lumMod val="60000"/>
                <a:lumOff val="40000"/>
              </a:schemeClr>
            </a:solid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124744"/>
            <a:ext cx="8229600" cy="5449792"/>
          </a:xfrm>
        </p:spPr>
        <p:txBody>
          <a:bodyPr>
            <a:normAutofit/>
          </a:bodyPr>
          <a:lstStyle/>
          <a:p>
            <a:r>
              <a:rPr lang="ru-RU" dirty="0" smtClean="0"/>
              <a:t>Ежедневные туалеты кошки объясняются не только ее чистоплотностью. Еще одна цель "умывания" - слизать с шерсти определенное количество вещества, содержащего витамин В, который необходим для регулирования психического равновесия. </a:t>
            </a:r>
          </a:p>
          <a:p>
            <a:endParaRPr lang="ru-RU" dirty="0" smtClean="0"/>
          </a:p>
          <a:p>
            <a:r>
              <a:rPr lang="ru-RU" dirty="0" smtClean="0"/>
              <a:t>Если лишить кошку этой возможности, она станет нервозной и может даже погибнуть.</a:t>
            </a:r>
            <a:endParaRPr lang="ru-RU"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F:\ВАЛЛ\кошки\дворовая крт\03 - WCaLCP_22.jpg"/>
          <p:cNvPicPr>
            <a:picLocks noChangeAspect="1" noChangeArrowheads="1"/>
          </p:cNvPicPr>
          <p:nvPr/>
        </p:nvPicPr>
        <p:blipFill>
          <a:blip r:embed="rId2" cstate="print"/>
          <a:srcRect/>
          <a:stretch>
            <a:fillRect/>
          </a:stretch>
        </p:blipFill>
        <p:spPr bwMode="auto">
          <a:xfrm>
            <a:off x="755576" y="944724"/>
            <a:ext cx="7344816" cy="5508612"/>
          </a:xfrm>
          <a:prstGeom prst="rect">
            <a:avLst/>
          </a:prstGeom>
          <a:noFill/>
          <a:ln>
            <a:solidFill>
              <a:schemeClr val="tx2">
                <a:lumMod val="60000"/>
                <a:lumOff val="40000"/>
              </a:schemeClr>
            </a:solid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052736"/>
            <a:ext cx="8229600" cy="5521800"/>
          </a:xfrm>
        </p:spPr>
        <p:txBody>
          <a:bodyPr>
            <a:normAutofit fontScale="92500" lnSpcReduction="20000"/>
          </a:bodyPr>
          <a:lstStyle/>
          <a:p>
            <a:r>
              <a:rPr lang="ru-RU" dirty="0" smtClean="0"/>
              <a:t>Кроме того, кошки - единственные животные, которые при ходьбе опираются не на подушечки лап, а на коготки. </a:t>
            </a:r>
          </a:p>
          <a:p>
            <a:endParaRPr lang="ru-RU" dirty="0" smtClean="0"/>
          </a:p>
          <a:p>
            <a:r>
              <a:rPr lang="ru-RU" dirty="0" smtClean="0"/>
              <a:t>Как известно, </a:t>
            </a:r>
            <a:r>
              <a:rPr lang="ru-RU" dirty="0" smtClean="0">
                <a:solidFill>
                  <a:schemeClr val="accent1">
                    <a:lumMod val="60000"/>
                    <a:lumOff val="40000"/>
                  </a:schemeClr>
                </a:solidFill>
              </a:rPr>
              <a:t>кошки не ушибаются при падении даже с большой высоты</a:t>
            </a:r>
            <a:r>
              <a:rPr lang="ru-RU" dirty="0" smtClean="0"/>
              <a:t>. Почему? Этим вопросом заинтересовался профессор Вашингтонского университета </a:t>
            </a:r>
            <a:r>
              <a:rPr lang="ru-RU" dirty="0" err="1" smtClean="0"/>
              <a:t>Уайн</a:t>
            </a:r>
            <a:r>
              <a:rPr lang="ru-RU" dirty="0" smtClean="0"/>
              <a:t> Уитни.</a:t>
            </a:r>
          </a:p>
          <a:p>
            <a:endParaRPr lang="ru-RU" dirty="0" smtClean="0"/>
          </a:p>
          <a:p>
            <a:r>
              <a:rPr lang="ru-RU" dirty="0" smtClean="0"/>
              <a:t>Изучив обстоятельства 132 удачных падений животных, он установил, что кошкам помогает так называемый "эффект парашюта": их лапы удлиняются, а тело расширяется, снижая скорость падения. При минимальной же высоте кошки используют прежде всего эластичность своих лап.</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ВАЛЛ\кошки\абиссинская\001 (3).jpg"/>
          <p:cNvPicPr>
            <a:picLocks noChangeAspect="1" noChangeArrowheads="1"/>
          </p:cNvPicPr>
          <p:nvPr/>
        </p:nvPicPr>
        <p:blipFill>
          <a:blip r:embed="rId2" cstate="print"/>
          <a:srcRect/>
          <a:stretch>
            <a:fillRect/>
          </a:stretch>
        </p:blipFill>
        <p:spPr bwMode="auto">
          <a:xfrm>
            <a:off x="467544" y="1412776"/>
            <a:ext cx="8400256" cy="4725144"/>
          </a:xfrm>
          <a:prstGeom prst="rect">
            <a:avLst/>
          </a:prstGeom>
          <a:noFill/>
          <a:ln>
            <a:solidFill>
              <a:schemeClr val="tx2">
                <a:lumMod val="60000"/>
                <a:lumOff val="40000"/>
              </a:schemeClr>
            </a:solidFill>
          </a:ln>
        </p:spPr>
      </p:pic>
      <p:sp>
        <p:nvSpPr>
          <p:cNvPr id="5" name="TextBox 4"/>
          <p:cNvSpPr txBox="1"/>
          <p:nvPr/>
        </p:nvSpPr>
        <p:spPr>
          <a:xfrm>
            <a:off x="3275856" y="6309320"/>
            <a:ext cx="2116285" cy="338554"/>
          </a:xfrm>
          <a:prstGeom prst="rect">
            <a:avLst/>
          </a:prstGeom>
          <a:noFill/>
        </p:spPr>
        <p:txBody>
          <a:bodyPr wrap="none" rtlCol="0">
            <a:spAutoFit/>
          </a:bodyPr>
          <a:lstStyle/>
          <a:p>
            <a:r>
              <a:rPr lang="ru-RU" sz="1600" dirty="0" smtClean="0"/>
              <a:t>Абиссинские кошки</a:t>
            </a:r>
            <a:endParaRPr lang="ru-RU" sz="16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F:\ВАЛЛ\кошки\девон\девон рекс (2).jpg"/>
          <p:cNvPicPr>
            <a:picLocks noChangeAspect="1" noChangeArrowheads="1"/>
          </p:cNvPicPr>
          <p:nvPr/>
        </p:nvPicPr>
        <p:blipFill>
          <a:blip r:embed="rId2" cstate="print"/>
          <a:srcRect/>
          <a:stretch>
            <a:fillRect/>
          </a:stretch>
        </p:blipFill>
        <p:spPr bwMode="auto">
          <a:xfrm>
            <a:off x="827584" y="836712"/>
            <a:ext cx="7416824" cy="5562618"/>
          </a:xfrm>
          <a:prstGeom prst="rect">
            <a:avLst/>
          </a:prstGeom>
          <a:noFill/>
          <a:ln>
            <a:solidFill>
              <a:schemeClr val="tx2">
                <a:lumMod val="60000"/>
                <a:lumOff val="40000"/>
              </a:schemeClr>
            </a:solidFill>
          </a:ln>
        </p:spPr>
      </p:pic>
      <p:sp>
        <p:nvSpPr>
          <p:cNvPr id="5" name="TextBox 4"/>
          <p:cNvSpPr txBox="1"/>
          <p:nvPr/>
        </p:nvSpPr>
        <p:spPr>
          <a:xfrm>
            <a:off x="3851920" y="6519446"/>
            <a:ext cx="1273105" cy="338554"/>
          </a:xfrm>
          <a:prstGeom prst="rect">
            <a:avLst/>
          </a:prstGeom>
          <a:noFill/>
        </p:spPr>
        <p:txBody>
          <a:bodyPr wrap="none" rtlCol="0">
            <a:spAutoFit/>
          </a:bodyPr>
          <a:lstStyle/>
          <a:p>
            <a:r>
              <a:rPr lang="ru-RU" sz="1600" dirty="0" err="1" smtClean="0"/>
              <a:t>Девон-рекс</a:t>
            </a:r>
            <a:endParaRPr lang="ru-RU" sz="16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052736"/>
            <a:ext cx="8229600" cy="5521800"/>
          </a:xfrm>
        </p:spPr>
        <p:txBody>
          <a:bodyPr>
            <a:normAutofit lnSpcReduction="10000"/>
          </a:bodyPr>
          <a:lstStyle/>
          <a:p>
            <a:r>
              <a:rPr lang="ru-RU" dirty="0" smtClean="0"/>
              <a:t>Кошки, как известно, могут проделывать очень большой путь, чтобы добраться до дома. Просто удивительной кажется история одного нью-йоркского кота. Его хозяин, ветеринар, переселился из Нью-Йорка в Калифорнию, но кота с собой не взял. Пять месяцев спустя ветеринар был изрядно удивлен, когда его кот появился у дверей нового дома. Не раздумывая, он вошел внутрь и свернулся клубком в своем любимом кресле. Между прочим, даже по прямой расстояние между Нью-Йорком и штатом Калифорния составляет 3500 километров...</a:t>
            </a:r>
            <a:endParaRPr lang="ru-RU"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F:\ВАЛЛ\кошки\дикий\ComputerDesktopWallpapersCollection279_088.jpg"/>
          <p:cNvPicPr>
            <a:picLocks noChangeAspect="1" noChangeArrowheads="1"/>
          </p:cNvPicPr>
          <p:nvPr/>
        </p:nvPicPr>
        <p:blipFill>
          <a:blip r:embed="rId2" cstate="print"/>
          <a:srcRect/>
          <a:stretch>
            <a:fillRect/>
          </a:stretch>
        </p:blipFill>
        <p:spPr bwMode="auto">
          <a:xfrm>
            <a:off x="683568" y="1124744"/>
            <a:ext cx="8006477" cy="5004048"/>
          </a:xfrm>
          <a:prstGeom prst="rect">
            <a:avLst/>
          </a:prstGeom>
          <a:noFill/>
          <a:ln>
            <a:solidFill>
              <a:schemeClr val="tx2">
                <a:lumMod val="60000"/>
                <a:lumOff val="40000"/>
              </a:schemeClr>
            </a:solid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124744"/>
            <a:ext cx="8229600" cy="5449792"/>
          </a:xfrm>
        </p:spPr>
        <p:txBody>
          <a:bodyPr>
            <a:normAutofit/>
          </a:bodyPr>
          <a:lstStyle/>
          <a:p>
            <a:r>
              <a:rPr lang="ru-RU" dirty="0" smtClean="0"/>
              <a:t>Немало хлопот австралийской авиакомпании "</a:t>
            </a:r>
            <a:r>
              <a:rPr lang="ru-RU" dirty="0" err="1" smtClean="0"/>
              <a:t>Квинтас</a:t>
            </a:r>
            <a:r>
              <a:rPr lang="ru-RU" dirty="0" smtClean="0"/>
              <a:t>" доставил кот по кличке </a:t>
            </a:r>
            <a:r>
              <a:rPr lang="ru-RU" dirty="0" err="1" smtClean="0"/>
              <a:t>Биглз</a:t>
            </a:r>
            <a:r>
              <a:rPr lang="ru-RU" dirty="0" smtClean="0"/>
              <a:t>, которого хозяева отправили самолетом из </a:t>
            </a:r>
            <a:r>
              <a:rPr lang="ru-RU" dirty="0" err="1" smtClean="0"/>
              <a:t>Бризбена</a:t>
            </a:r>
            <a:r>
              <a:rPr lang="ru-RU" dirty="0" smtClean="0"/>
              <a:t> в новозеландский Окленд. В пункт назначения он не прибыл, но зато неделю спустя его обнаружили в салоне самолета, летевшего в Сидней. Оказалось, что за это время неутомимый странник облетел почти полмира, путешествуя от Австралии до Новой Зеландии, от Фиджи до Сингапура, от Мельбурна до Сиднея.</a:t>
            </a:r>
            <a:endParaRPr lang="ru-RU"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F:\ВАЛЛ\кошки\длнш\Desktop wallpapers 172 15.jpg"/>
          <p:cNvPicPr>
            <a:picLocks noChangeAspect="1" noChangeArrowheads="1"/>
          </p:cNvPicPr>
          <p:nvPr/>
        </p:nvPicPr>
        <p:blipFill>
          <a:blip r:embed="rId2" cstate="print"/>
          <a:srcRect/>
          <a:stretch>
            <a:fillRect/>
          </a:stretch>
        </p:blipFill>
        <p:spPr bwMode="auto">
          <a:xfrm>
            <a:off x="755576" y="836712"/>
            <a:ext cx="7632848" cy="5724636"/>
          </a:xfrm>
          <a:prstGeom prst="rect">
            <a:avLst/>
          </a:prstGeom>
          <a:noFill/>
          <a:ln>
            <a:solidFill>
              <a:schemeClr val="tx2">
                <a:lumMod val="60000"/>
                <a:lumOff val="40000"/>
              </a:schemeClr>
            </a:solid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980728"/>
            <a:ext cx="8229600" cy="5593808"/>
          </a:xfrm>
        </p:spPr>
        <p:txBody>
          <a:bodyPr>
            <a:normAutofit lnSpcReduction="10000"/>
          </a:bodyPr>
          <a:lstStyle/>
          <a:p>
            <a:r>
              <a:rPr lang="ru-RU" dirty="0" smtClean="0"/>
              <a:t>В японском журнале "</a:t>
            </a:r>
            <a:r>
              <a:rPr lang="ru-RU" dirty="0" err="1" smtClean="0"/>
              <a:t>Фото-Японий</a:t>
            </a:r>
            <a:r>
              <a:rPr lang="ru-RU" dirty="0" smtClean="0"/>
              <a:t>" помещена фотография великолепного кота в окружении нескольких счастливых женщин. Дело в том, что этот кот вернулся к своим хозяевам, проделав стокилометровый маршрут. </a:t>
            </a:r>
            <a:br>
              <a:rPr lang="ru-RU" dirty="0" smtClean="0"/>
            </a:br>
            <a:endParaRPr lang="ru-RU" dirty="0" smtClean="0"/>
          </a:p>
          <a:p>
            <a:r>
              <a:rPr lang="ru-RU" dirty="0" smtClean="0"/>
              <a:t>Маленьким котенком он был подарен в одну крестьянскую семью, где и прожил несколько лет. Но однажды, уезжая на новое место жительства, его забрала с собой дочь крестьянина. Однако в день ее приезда домой кот пропал. И вот спустя год он вернулся к своим старым хозяевам. </a:t>
            </a:r>
            <a:endParaRPr lang="ru-RU"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F:\ВАЛЛ\кошки\калико разноглазая\разноглазая.jpg"/>
          <p:cNvPicPr>
            <a:picLocks noChangeAspect="1" noChangeArrowheads="1"/>
          </p:cNvPicPr>
          <p:nvPr/>
        </p:nvPicPr>
        <p:blipFill>
          <a:blip r:embed="rId2" cstate="print"/>
          <a:srcRect/>
          <a:stretch>
            <a:fillRect/>
          </a:stretch>
        </p:blipFill>
        <p:spPr bwMode="auto">
          <a:xfrm>
            <a:off x="539552" y="1196752"/>
            <a:ext cx="8136904" cy="5085565"/>
          </a:xfrm>
          <a:prstGeom prst="rect">
            <a:avLst/>
          </a:prstGeom>
          <a:noFill/>
          <a:ln>
            <a:solidFill>
              <a:schemeClr val="tx2">
                <a:lumMod val="60000"/>
                <a:lumOff val="40000"/>
              </a:schemeClr>
            </a:solid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908720"/>
            <a:ext cx="8229600" cy="5665816"/>
          </a:xfrm>
        </p:spPr>
        <p:txBody>
          <a:bodyPr>
            <a:normAutofit lnSpcReduction="10000"/>
          </a:bodyPr>
          <a:lstStyle/>
          <a:p>
            <a:r>
              <a:rPr lang="ru-RU" dirty="0" smtClean="0"/>
              <a:t>Легенды о живучести кошки не исключают того, что она может заболеть. Но не всегда может пожаловаться. Поэтому заботливый хозяин должен внимательно следить за настроением кошки, ее поведением, дыханием, аппетитом, состоянием шерсти, глаз, носа. При каких-то признаках недомогания лучше не заниматься "самолечением", а обратиться к ветеринару. </a:t>
            </a:r>
            <a:r>
              <a:rPr lang="ru-RU" dirty="0" smtClean="0">
                <a:solidFill>
                  <a:schemeClr val="accent1">
                    <a:lumMod val="60000"/>
                    <a:lumOff val="40000"/>
                  </a:schemeClr>
                </a:solidFill>
              </a:rPr>
              <a:t>Кошки могут заболеть многими "человеческими" болезнями</a:t>
            </a:r>
            <a:r>
              <a:rPr lang="ru-RU" dirty="0" smtClean="0"/>
              <a:t>: плеврит, язва желудка, сахарный диабет, невроз, ожирение, есть и свои, специфические - отдельные заболевания лап, глаз.</a:t>
            </a:r>
            <a:endParaRPr lang="ru-RU"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F:\ВАЛЛ\кошки\колр пойнт\( FRESH-GET.RU ) (76).jpg"/>
          <p:cNvPicPr>
            <a:picLocks noChangeAspect="1" noChangeArrowheads="1"/>
          </p:cNvPicPr>
          <p:nvPr/>
        </p:nvPicPr>
        <p:blipFill>
          <a:blip r:embed="rId2" cstate="print"/>
          <a:srcRect/>
          <a:stretch>
            <a:fillRect/>
          </a:stretch>
        </p:blipFill>
        <p:spPr bwMode="auto">
          <a:xfrm>
            <a:off x="1043608" y="980728"/>
            <a:ext cx="7272808" cy="5454606"/>
          </a:xfrm>
          <a:prstGeom prst="rect">
            <a:avLst/>
          </a:prstGeom>
          <a:noFill/>
          <a:ln>
            <a:solidFill>
              <a:schemeClr val="tx2">
                <a:lumMod val="60000"/>
                <a:lumOff val="40000"/>
              </a:schemeClr>
            </a:solid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052736"/>
            <a:ext cx="8229600" cy="5521800"/>
          </a:xfrm>
        </p:spPr>
        <p:txBody>
          <a:bodyPr>
            <a:normAutofit fontScale="92500" lnSpcReduction="20000"/>
          </a:bodyPr>
          <a:lstStyle/>
          <a:p>
            <a:r>
              <a:rPr lang="ru-RU" dirty="0" smtClean="0"/>
              <a:t>Кошки любят спать на бумаге: это материал мягкий, теплый. Поэтому место для отдыха кошке нужно выбирать с учетом ее вкуса. </a:t>
            </a:r>
            <a:r>
              <a:rPr lang="ru-RU" dirty="0" smtClean="0">
                <a:solidFill>
                  <a:schemeClr val="accent1">
                    <a:lumMod val="60000"/>
                    <a:lumOff val="40000"/>
                  </a:schemeClr>
                </a:solidFill>
              </a:rPr>
              <a:t>Кошки спят в сутки примерно 18 часов. </a:t>
            </a:r>
          </a:p>
          <a:p>
            <a:endParaRPr lang="ru-RU" dirty="0" smtClean="0"/>
          </a:p>
          <a:p>
            <a:r>
              <a:rPr lang="ru-RU" dirty="0" smtClean="0"/>
              <a:t>Не стоит считать кошек слишком привередливыми лишь потому, что перед тем, как приступить к трапезе, они подолгу внюхиваются в предложенное блюдо. В таких случаях </a:t>
            </a:r>
            <a:r>
              <a:rPr lang="ru-RU" dirty="0" smtClean="0">
                <a:solidFill>
                  <a:schemeClr val="accent1">
                    <a:lumMod val="60000"/>
                    <a:lumOff val="40000"/>
                  </a:schemeClr>
                </a:solidFill>
              </a:rPr>
              <a:t>нос выполняет роль термометра</a:t>
            </a:r>
            <a:r>
              <a:rPr lang="ru-RU" dirty="0" smtClean="0"/>
              <a:t>.</a:t>
            </a:r>
          </a:p>
          <a:p>
            <a:endParaRPr lang="ru-RU" dirty="0" smtClean="0"/>
          </a:p>
          <a:p>
            <a:r>
              <a:rPr lang="ru-RU" dirty="0" smtClean="0"/>
              <a:t>Многие хозяева кошек, раздраженные длиной усов своих питомцев, время от времени их подстригают. Делать этого нельзя. Кошка использует свои усы для того, чтобы не заблудиться в темноте.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980728"/>
            <a:ext cx="8229600" cy="5593808"/>
          </a:xfrm>
        </p:spPr>
        <p:txBody>
          <a:bodyPr>
            <a:normAutofit fontScale="92500" lnSpcReduction="20000"/>
          </a:bodyPr>
          <a:lstStyle/>
          <a:p>
            <a:r>
              <a:rPr lang="ru-RU" dirty="0" smtClean="0"/>
              <a:t>Человек уважает этих замечательных животных. В Японии, например, у ворот домов стоят фигурки кошки - символ домашнего очага и уюта. В России по традиции порог нового дома переступает кошка. </a:t>
            </a:r>
          </a:p>
          <a:p>
            <a:endParaRPr lang="ru-RU" dirty="0" smtClean="0"/>
          </a:p>
          <a:p>
            <a:r>
              <a:rPr lang="ru-RU" dirty="0" smtClean="0"/>
              <a:t>Как известно, природа отвела человеку и животным самые разные сроки жизни. Между тем молодость, зрелость и старость свойственны всем живым существам. Естественно, что время вступления в тот или иной возраст варьируется в зависимости от вида. Так, месячный котенок находится в той же стадии развития, что и человеческое дитя 5-6 месяцев от роду. Шестимесячный кот "ровесник" семиклассника (14 лет), а четырнадцатилетний - семидесятидвухлетнего старика.</a:t>
            </a:r>
            <a:endParaRPr lang="ru-RU"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ВАЛЛ\кошки\котята\03 - WCaLCP_25.jpg"/>
          <p:cNvPicPr>
            <a:picLocks noChangeAspect="1" noChangeArrowheads="1"/>
          </p:cNvPicPr>
          <p:nvPr/>
        </p:nvPicPr>
        <p:blipFill>
          <a:blip r:embed="rId2" cstate="print"/>
          <a:srcRect/>
          <a:stretch>
            <a:fillRect/>
          </a:stretch>
        </p:blipFill>
        <p:spPr bwMode="auto">
          <a:xfrm>
            <a:off x="899592" y="836712"/>
            <a:ext cx="7560840" cy="5670631"/>
          </a:xfrm>
          <a:prstGeom prst="rect">
            <a:avLst/>
          </a:prstGeom>
          <a:noFill/>
          <a:ln>
            <a:solidFill>
              <a:schemeClr val="tx2">
                <a:lumMod val="60000"/>
                <a:lumOff val="40000"/>
              </a:schemeClr>
            </a:solid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124744"/>
            <a:ext cx="8229600" cy="5449792"/>
          </a:xfrm>
        </p:spPr>
        <p:txBody>
          <a:bodyPr>
            <a:normAutofit lnSpcReduction="10000"/>
          </a:bodyPr>
          <a:lstStyle/>
          <a:p>
            <a:r>
              <a:rPr lang="ru-RU" dirty="0" smtClean="0"/>
              <a:t>Специальное исследование, проведенное в США, показало, что сорок девять процентов американских врачей настоятельно советуют своим пациентам... срочно завести какое-либо домашнее животное! Чаще всего они предлагают кошек. По мнению специалистов, в столь необычном "рецепте" скрывается немалый смысл. Дело в том, утверждают врачи, что наши "меньшие братья" становятся настоящими помощниками при лечении ряда заболеваний, причиной которых являются стрессы или переутомление.</a:t>
            </a:r>
            <a:endParaRPr lang="ru-RU"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F:\ВАЛЛ\кошки\мейн кун\_В1209_orangepurebredmaincoone.png"/>
          <p:cNvPicPr>
            <a:picLocks noChangeAspect="1" noChangeArrowheads="1"/>
          </p:cNvPicPr>
          <p:nvPr/>
        </p:nvPicPr>
        <p:blipFill>
          <a:blip r:embed="rId2" cstate="print"/>
          <a:srcRect/>
          <a:stretch>
            <a:fillRect/>
          </a:stretch>
        </p:blipFill>
        <p:spPr bwMode="auto">
          <a:xfrm>
            <a:off x="899592" y="836712"/>
            <a:ext cx="7143561" cy="5416897"/>
          </a:xfrm>
          <a:prstGeom prst="rect">
            <a:avLst/>
          </a:prstGeom>
          <a:noFill/>
          <a:ln>
            <a:solidFill>
              <a:schemeClr val="tx2">
                <a:lumMod val="60000"/>
                <a:lumOff val="40000"/>
              </a:schemeClr>
            </a:solidFill>
          </a:ln>
        </p:spPr>
      </p:pic>
      <p:sp>
        <p:nvSpPr>
          <p:cNvPr id="5" name="TextBox 4"/>
          <p:cNvSpPr txBox="1"/>
          <p:nvPr/>
        </p:nvSpPr>
        <p:spPr>
          <a:xfrm>
            <a:off x="3995936" y="6381328"/>
            <a:ext cx="1141659" cy="338554"/>
          </a:xfrm>
          <a:prstGeom prst="rect">
            <a:avLst/>
          </a:prstGeom>
          <a:noFill/>
        </p:spPr>
        <p:txBody>
          <a:bodyPr wrap="none" rtlCol="0">
            <a:spAutoFit/>
          </a:bodyPr>
          <a:lstStyle/>
          <a:p>
            <a:r>
              <a:rPr lang="ru-RU" sz="1600" dirty="0" smtClean="0"/>
              <a:t>Мейн-кун</a:t>
            </a:r>
            <a:endParaRPr lang="ru-RU" sz="16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268760"/>
            <a:ext cx="8229600" cy="5305776"/>
          </a:xfrm>
        </p:spPr>
        <p:txBody>
          <a:bodyPr>
            <a:normAutofit fontScale="92500" lnSpcReduction="20000"/>
          </a:bodyPr>
          <a:lstStyle/>
          <a:p>
            <a:r>
              <a:rPr lang="ru-RU" dirty="0" smtClean="0"/>
              <a:t>Все кошки и коты, чудесные и нужные людям животные, Не зря ведь медики установили, что присутствие в доме кошки или собаки выводит человека даже из зоны инфаркта. Погладьте кошечку, и снизится артериальное давление, утихнет негодование... </a:t>
            </a:r>
          </a:p>
          <a:p>
            <a:endParaRPr lang="ru-RU" dirty="0" smtClean="0"/>
          </a:p>
          <a:p>
            <a:r>
              <a:rPr lang="ru-RU" dirty="0" smtClean="0">
                <a:solidFill>
                  <a:schemeClr val="accent1">
                    <a:lumMod val="60000"/>
                    <a:lumOff val="40000"/>
                  </a:schemeClr>
                </a:solidFill>
              </a:rPr>
              <a:t>Кошки лучше собак различают запахи</a:t>
            </a:r>
            <a:r>
              <a:rPr lang="ru-RU" dirty="0" smtClean="0"/>
              <a:t>. Поэтому в британской армии во время первой мировой войны был создан даже специальный "кошачий корпус". Создатели его полагали, что с помощью четвероногих контролеров можно в самое короткое время обнаружить появление ядовитых газов. Кстати, чтобы вовремя выявлять утечку из приборов газа, кошек прежде держали на подводных лодках.</a:t>
            </a:r>
            <a:endParaRPr lang="ru-RU"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F:\ВАЛЛ\кошки\невская маскарадная\mix wall (420).jpg"/>
          <p:cNvPicPr>
            <a:picLocks noChangeAspect="1" noChangeArrowheads="1"/>
          </p:cNvPicPr>
          <p:nvPr/>
        </p:nvPicPr>
        <p:blipFill>
          <a:blip r:embed="rId2" cstate="print"/>
          <a:srcRect/>
          <a:stretch>
            <a:fillRect/>
          </a:stretch>
        </p:blipFill>
        <p:spPr bwMode="auto">
          <a:xfrm>
            <a:off x="467544" y="908720"/>
            <a:ext cx="8280920" cy="5175575"/>
          </a:xfrm>
          <a:prstGeom prst="rect">
            <a:avLst/>
          </a:prstGeom>
          <a:noFill/>
          <a:ln>
            <a:solidFill>
              <a:schemeClr val="tx2">
                <a:lumMod val="60000"/>
                <a:lumOff val="40000"/>
              </a:schemeClr>
            </a:solidFill>
          </a:ln>
        </p:spPr>
      </p:pic>
      <p:sp>
        <p:nvSpPr>
          <p:cNvPr id="5" name="TextBox 4"/>
          <p:cNvSpPr txBox="1"/>
          <p:nvPr/>
        </p:nvSpPr>
        <p:spPr>
          <a:xfrm>
            <a:off x="3059832" y="6237312"/>
            <a:ext cx="2940228" cy="338554"/>
          </a:xfrm>
          <a:prstGeom prst="rect">
            <a:avLst/>
          </a:prstGeom>
          <a:noFill/>
        </p:spPr>
        <p:txBody>
          <a:bodyPr wrap="none" rtlCol="0">
            <a:spAutoFit/>
          </a:bodyPr>
          <a:lstStyle/>
          <a:p>
            <a:r>
              <a:rPr lang="ru-RU" sz="1600" dirty="0" smtClean="0"/>
              <a:t>Невская маскарадная кошка</a:t>
            </a:r>
            <a:endParaRPr lang="ru-RU" sz="1600"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052736"/>
            <a:ext cx="8229600" cy="5521800"/>
          </a:xfrm>
        </p:spPr>
        <p:txBody>
          <a:bodyPr>
            <a:normAutofit lnSpcReduction="10000"/>
          </a:bodyPr>
          <a:lstStyle/>
          <a:p>
            <a:r>
              <a:rPr lang="ru-RU" dirty="0" smtClean="0"/>
              <a:t>Однажды в небе над районами Малайзии появились удивительные эскадрильи </a:t>
            </a:r>
            <a:r>
              <a:rPr lang="ru-RU" dirty="0" err="1" smtClean="0"/>
              <a:t>минисамолетиков</a:t>
            </a:r>
            <a:r>
              <a:rPr lang="ru-RU" dirty="0" smtClean="0"/>
              <a:t>, сбросивших множество миниатюрных </a:t>
            </a:r>
            <a:r>
              <a:rPr lang="ru-RU" dirty="0" err="1" smtClean="0"/>
              <a:t>парашютиков</a:t>
            </a:r>
            <a:r>
              <a:rPr lang="ru-RU" dirty="0" smtClean="0"/>
              <a:t>: на землю спускался спасительный десант кошек. Им предстояло справиться с полчищами мышей и крыс, расплодившихся в таком количестве, что они стали угрозой всему живому. Традиционно применявшиеся ловушки и отравы не давали желаемого эффекта, тогда-то на помощь людям и был направлен по воздушному мосту надежный кошачий десант.</a:t>
            </a:r>
            <a:endParaRPr lang="ru-RU"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2" descr="F:\ВАЛЛ\кошки\перс\05 - WCaLCP_4.jpg"/>
          <p:cNvPicPr>
            <a:picLocks noChangeAspect="1" noChangeArrowheads="1"/>
          </p:cNvPicPr>
          <p:nvPr/>
        </p:nvPicPr>
        <p:blipFill>
          <a:blip r:embed="rId2" cstate="print"/>
          <a:srcRect/>
          <a:stretch>
            <a:fillRect/>
          </a:stretch>
        </p:blipFill>
        <p:spPr bwMode="auto">
          <a:xfrm>
            <a:off x="827584" y="908720"/>
            <a:ext cx="7257323" cy="5442993"/>
          </a:xfrm>
          <a:prstGeom prst="rect">
            <a:avLst/>
          </a:prstGeom>
          <a:noFill/>
          <a:ln>
            <a:solidFill>
              <a:schemeClr val="tx2">
                <a:lumMod val="60000"/>
                <a:lumOff val="40000"/>
              </a:schemeClr>
            </a:solidFill>
          </a:ln>
        </p:spPr>
      </p:pic>
      <p:sp>
        <p:nvSpPr>
          <p:cNvPr id="5" name="TextBox 4"/>
          <p:cNvSpPr txBox="1"/>
          <p:nvPr/>
        </p:nvSpPr>
        <p:spPr>
          <a:xfrm>
            <a:off x="3347864" y="6381328"/>
            <a:ext cx="2013693" cy="338554"/>
          </a:xfrm>
          <a:prstGeom prst="rect">
            <a:avLst/>
          </a:prstGeom>
          <a:noFill/>
        </p:spPr>
        <p:txBody>
          <a:bodyPr wrap="none" rtlCol="0">
            <a:spAutoFit/>
          </a:bodyPr>
          <a:lstStyle/>
          <a:p>
            <a:r>
              <a:rPr lang="ru-RU" sz="1600" dirty="0" smtClean="0"/>
              <a:t>Персидские котята</a:t>
            </a:r>
            <a:endParaRPr lang="ru-RU" sz="16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052736"/>
            <a:ext cx="8229600" cy="5521800"/>
          </a:xfrm>
        </p:spPr>
        <p:txBody>
          <a:bodyPr>
            <a:normAutofit/>
          </a:bodyPr>
          <a:lstStyle/>
          <a:p>
            <a:r>
              <a:rPr lang="ru-RU" dirty="0" smtClean="0"/>
              <a:t>Население небольшого островка </a:t>
            </a:r>
            <a:r>
              <a:rPr lang="ru-RU" dirty="0" err="1" smtClean="0"/>
              <a:t>Фраджос</a:t>
            </a:r>
            <a:r>
              <a:rPr lang="ru-RU" dirty="0" smtClean="0"/>
              <a:t> в Индийском океане состоит исключительно из кошек. Индийские ученые выяснили, что в 1890 году на коралловых рифах у берегов острова разбилось судно. Уцелевшие моряки добрались до острова, однако не дождались спасения, а находившиеся на судне несколько кошек не только выжили, но и размножились. Сегодня на острове их насчитывается более тысячи. Питаются они рыбой, ракообразными, морскими ежами.</a:t>
            </a:r>
            <a:endParaRPr lang="ru-RU"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Picture 3" descr="F:\ВАЛЛ\кошки\рыжая\4 (3).jpg"/>
          <p:cNvPicPr>
            <a:picLocks noChangeAspect="1" noChangeArrowheads="1"/>
          </p:cNvPicPr>
          <p:nvPr/>
        </p:nvPicPr>
        <p:blipFill>
          <a:blip r:embed="rId2" cstate="print"/>
          <a:srcRect/>
          <a:stretch>
            <a:fillRect/>
          </a:stretch>
        </p:blipFill>
        <p:spPr bwMode="auto">
          <a:xfrm>
            <a:off x="395536" y="1196752"/>
            <a:ext cx="8558920" cy="4814393"/>
          </a:xfrm>
          <a:prstGeom prst="rect">
            <a:avLst/>
          </a:prstGeom>
          <a:noFill/>
          <a:ln>
            <a:solidFill>
              <a:schemeClr val="tx2">
                <a:lumMod val="60000"/>
                <a:lumOff val="40000"/>
              </a:schemeClr>
            </a:solid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052736"/>
            <a:ext cx="8229600" cy="5521800"/>
          </a:xfrm>
        </p:spPr>
        <p:txBody>
          <a:bodyPr>
            <a:normAutofit/>
          </a:bodyPr>
          <a:lstStyle/>
          <a:p>
            <a:r>
              <a:rPr lang="ru-RU" dirty="0" smtClean="0"/>
              <a:t>В штате некоторых почтовых отделений Лондона числится несколько котов и кошек. Они еженедельно получают на пропитание "зарплату", которая недавно повысилась с учетом инфляции. Животные были включены в штат английского почтового ведомства еще 130 лет назад. Они заняты ответственной работой - охраняют почтовые отправления от грызунов. </a:t>
            </a:r>
          </a:p>
          <a:p>
            <a:endParaRPr lang="ru-RU" dirty="0" smtClean="0"/>
          </a:p>
          <a:p>
            <a:r>
              <a:rPr lang="ru-RU" dirty="0" smtClean="0"/>
              <a:t>Что-то еще принесет нам удивительный мир кошек?!</a:t>
            </a:r>
            <a:endParaRPr lang="ru-RU"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F:\ВАЛЛ\кошки\ангора\04 - WCaLCP_5.jpg"/>
          <p:cNvPicPr>
            <a:picLocks noChangeAspect="1" noChangeArrowheads="1"/>
          </p:cNvPicPr>
          <p:nvPr/>
        </p:nvPicPr>
        <p:blipFill>
          <a:blip r:embed="rId2" cstate="print"/>
          <a:srcRect/>
          <a:stretch>
            <a:fillRect/>
          </a:stretch>
        </p:blipFill>
        <p:spPr bwMode="auto">
          <a:xfrm>
            <a:off x="1115616" y="980728"/>
            <a:ext cx="6536500" cy="5229200"/>
          </a:xfrm>
          <a:prstGeom prst="rect">
            <a:avLst/>
          </a:prstGeom>
          <a:noFill/>
          <a:ln>
            <a:solidFill>
              <a:schemeClr val="tx2">
                <a:lumMod val="60000"/>
                <a:lumOff val="40000"/>
              </a:schemeClr>
            </a:solidFill>
          </a:ln>
        </p:spPr>
      </p:pic>
      <p:sp>
        <p:nvSpPr>
          <p:cNvPr id="6" name="TextBox 5"/>
          <p:cNvSpPr txBox="1"/>
          <p:nvPr/>
        </p:nvSpPr>
        <p:spPr>
          <a:xfrm>
            <a:off x="3635896" y="6309320"/>
            <a:ext cx="1858201" cy="338554"/>
          </a:xfrm>
          <a:prstGeom prst="rect">
            <a:avLst/>
          </a:prstGeom>
          <a:noFill/>
        </p:spPr>
        <p:txBody>
          <a:bodyPr wrap="none" rtlCol="0">
            <a:spAutoFit/>
          </a:bodyPr>
          <a:lstStyle/>
          <a:p>
            <a:r>
              <a:rPr lang="ru-RU" sz="1600" dirty="0" smtClean="0"/>
              <a:t>Ангорская кошка</a:t>
            </a:r>
            <a:endParaRPr lang="ru-RU" sz="1600"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F:\ВАЛЛ\кошки\сибирская\A4BEST.RU (193).jpg"/>
          <p:cNvPicPr>
            <a:picLocks noChangeAspect="1" noChangeArrowheads="1"/>
          </p:cNvPicPr>
          <p:nvPr/>
        </p:nvPicPr>
        <p:blipFill>
          <a:blip r:embed="rId2" cstate="print"/>
          <a:srcRect/>
          <a:stretch>
            <a:fillRect/>
          </a:stretch>
        </p:blipFill>
        <p:spPr bwMode="auto">
          <a:xfrm>
            <a:off x="539552" y="1052736"/>
            <a:ext cx="8155531" cy="5097760"/>
          </a:xfrm>
          <a:prstGeom prst="rect">
            <a:avLst/>
          </a:prstGeom>
          <a:noFill/>
          <a:ln>
            <a:solidFill>
              <a:schemeClr val="tx2">
                <a:lumMod val="60000"/>
                <a:lumOff val="40000"/>
              </a:schemeClr>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052736"/>
            <a:ext cx="8229600" cy="5521800"/>
          </a:xfrm>
        </p:spPr>
        <p:txBody>
          <a:bodyPr/>
          <a:lstStyle/>
          <a:p>
            <a:r>
              <a:rPr lang="ru-RU" dirty="0" smtClean="0"/>
              <a:t>Кошки стали дольше жить. Если в 1930 году они в среднем "мозолили глаза" своим хозяевам 8 лет, то сейчас их нужно "терпеть" уже 16. </a:t>
            </a:r>
            <a:br>
              <a:rPr lang="ru-RU" dirty="0" smtClean="0"/>
            </a:br>
            <a:endParaRPr lang="ru-RU" dirty="0" smtClean="0"/>
          </a:p>
          <a:p>
            <a:r>
              <a:rPr lang="ru-RU" dirty="0" smtClean="0"/>
              <a:t>Старейшего же кота в мире звали </a:t>
            </a:r>
            <a:r>
              <a:rPr lang="ru-RU" dirty="0" err="1" smtClean="0"/>
              <a:t>Пусс</a:t>
            </a:r>
            <a:r>
              <a:rPr lang="ru-RU" dirty="0" smtClean="0"/>
              <a:t> (по-русски Кис) - он скончался в Америке, не прожив и суток после вечеринки по случаю своего тридцать шестого дня рождения.</a:t>
            </a:r>
            <a:endParaRPr lang="ru-RU"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F:\ВАЛЛ\кошки\бенгальская\Image00037.jpeg"/>
          <p:cNvPicPr>
            <a:picLocks noChangeAspect="1" noChangeArrowheads="1"/>
          </p:cNvPicPr>
          <p:nvPr/>
        </p:nvPicPr>
        <p:blipFill>
          <a:blip r:embed="rId2" cstate="print"/>
          <a:srcRect/>
          <a:stretch>
            <a:fillRect/>
          </a:stretch>
        </p:blipFill>
        <p:spPr bwMode="auto">
          <a:xfrm>
            <a:off x="467544" y="1052736"/>
            <a:ext cx="7978511" cy="4987111"/>
          </a:xfrm>
          <a:prstGeom prst="rect">
            <a:avLst/>
          </a:prstGeom>
          <a:noFill/>
          <a:ln>
            <a:solidFill>
              <a:schemeClr val="tx2">
                <a:lumMod val="60000"/>
                <a:lumOff val="40000"/>
              </a:schemeClr>
            </a:solidFill>
          </a:ln>
        </p:spPr>
      </p:pic>
      <p:sp>
        <p:nvSpPr>
          <p:cNvPr id="5" name="TextBox 4"/>
          <p:cNvSpPr txBox="1"/>
          <p:nvPr/>
        </p:nvSpPr>
        <p:spPr>
          <a:xfrm>
            <a:off x="3491880" y="6237312"/>
            <a:ext cx="2050561" cy="338554"/>
          </a:xfrm>
          <a:prstGeom prst="rect">
            <a:avLst/>
          </a:prstGeom>
          <a:noFill/>
        </p:spPr>
        <p:txBody>
          <a:bodyPr wrap="none" rtlCol="0">
            <a:spAutoFit/>
          </a:bodyPr>
          <a:lstStyle/>
          <a:p>
            <a:r>
              <a:rPr lang="ru-RU" sz="1600" dirty="0" smtClean="0"/>
              <a:t>Бенгальская кошка</a:t>
            </a:r>
            <a:endParaRPr lang="ru-RU" sz="16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268760"/>
            <a:ext cx="8229600" cy="5305776"/>
          </a:xfrm>
        </p:spPr>
        <p:txBody>
          <a:bodyPr>
            <a:normAutofit fontScale="77500" lnSpcReduction="20000"/>
          </a:bodyPr>
          <a:lstStyle/>
          <a:p>
            <a:r>
              <a:rPr lang="ru-RU" dirty="0" smtClean="0"/>
              <a:t>В Лондоне несколько лет назад в Почтенном возрасте скончался кот </a:t>
            </a:r>
            <a:r>
              <a:rPr lang="ru-RU" dirty="0" err="1" smtClean="0"/>
              <a:t>Уилберфорс</a:t>
            </a:r>
            <a:r>
              <a:rPr lang="ru-RU" dirty="0" smtClean="0"/>
              <a:t>, пожалуй, самый знаменитый в Великобритании. Его карьера началась в 1973 г., когда бездомного кота подобрали на улице и принесли в резиденцию премьер-министра, где завелись мыши. И "мышиная проблема" вскоре была решена. С тех пор он бессменно нес свою вахту, исправно служа четырем сменявшим друг друга премьер-министрам. </a:t>
            </a:r>
            <a:br>
              <a:rPr lang="ru-RU" dirty="0" smtClean="0"/>
            </a:br>
            <a:endParaRPr lang="ru-RU" dirty="0" smtClean="0"/>
          </a:p>
          <a:p>
            <a:r>
              <a:rPr lang="ru-RU" dirty="0" smtClean="0"/>
              <a:t>Утверждают, что он иногда присутствовал даже на заседаниях кабинета министров. Особенно он полюбился в прошлом премьер-министру М. Тэтчер. Из зарубежных поездок она часто привозила ему различные угощения. Когда кот одряхлел, его отправили "на пенсию" в один из частных домов. О его кончине М. Тэтчер было сообщено на заседании кабинета министров.</a:t>
            </a:r>
            <a:endParaRPr lang="ru-RU"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F:\ВАЛЛ\кошки\британская\111 (4).jpg"/>
          <p:cNvPicPr>
            <a:picLocks noChangeAspect="1" noChangeArrowheads="1"/>
          </p:cNvPicPr>
          <p:nvPr/>
        </p:nvPicPr>
        <p:blipFill>
          <a:blip r:embed="rId2" cstate="print"/>
          <a:srcRect/>
          <a:stretch>
            <a:fillRect/>
          </a:stretch>
        </p:blipFill>
        <p:spPr bwMode="auto">
          <a:xfrm>
            <a:off x="395536" y="1255320"/>
            <a:ext cx="8208912" cy="4618904"/>
          </a:xfrm>
          <a:prstGeom prst="rect">
            <a:avLst/>
          </a:prstGeom>
          <a:noFill/>
          <a:ln>
            <a:solidFill>
              <a:schemeClr val="tx2">
                <a:lumMod val="60000"/>
                <a:lumOff val="40000"/>
              </a:schemeClr>
            </a:solidFill>
          </a:ln>
        </p:spPr>
      </p:pic>
      <p:sp>
        <p:nvSpPr>
          <p:cNvPr id="6" name="TextBox 5"/>
          <p:cNvSpPr txBox="1"/>
          <p:nvPr/>
        </p:nvSpPr>
        <p:spPr>
          <a:xfrm>
            <a:off x="3635896" y="6021288"/>
            <a:ext cx="1978427" cy="338554"/>
          </a:xfrm>
          <a:prstGeom prst="rect">
            <a:avLst/>
          </a:prstGeom>
          <a:noFill/>
        </p:spPr>
        <p:txBody>
          <a:bodyPr wrap="none" rtlCol="0">
            <a:spAutoFit/>
          </a:bodyPr>
          <a:lstStyle/>
          <a:p>
            <a:r>
              <a:rPr lang="ru-RU" sz="1600" dirty="0" smtClean="0"/>
              <a:t>Британская кошка</a:t>
            </a:r>
            <a:endParaRPr lang="ru-RU" sz="16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Содержимое 2"/>
          <p:cNvSpPr>
            <a:spLocks noGrp="1"/>
          </p:cNvSpPr>
          <p:nvPr>
            <p:ph idx="1"/>
          </p:nvPr>
        </p:nvSpPr>
        <p:spPr>
          <a:xfrm>
            <a:off x="457200" y="1268760"/>
            <a:ext cx="8229600" cy="5305776"/>
          </a:xfrm>
        </p:spPr>
        <p:txBody>
          <a:bodyPr>
            <a:normAutofit fontScale="92500"/>
          </a:bodyPr>
          <a:lstStyle/>
          <a:p>
            <a:r>
              <a:rPr lang="ru-RU" dirty="0" smtClean="0"/>
              <a:t>Многие британские депутаты высказали предложение палате общин прибегнуть к услугам кошки для истребления мышей, терроризирующих депутатов парламента. Мыши совсем обнаглели и, не питая никакого уважения к парламентариям, появляются в самые неподходящие моменты дискуссий, нарушая серьезные обсуждения важных проблем. Попытки избавиться от мышей, конечно, предпринимались, но были безуспешны. Лейборист </a:t>
            </a:r>
            <a:r>
              <a:rPr lang="ru-RU" dirty="0" err="1" smtClean="0"/>
              <a:t>Дэннис</a:t>
            </a:r>
            <a:r>
              <a:rPr lang="ru-RU" dirty="0" smtClean="0"/>
              <a:t> </a:t>
            </a:r>
            <a:r>
              <a:rPr lang="ru-RU" dirty="0" err="1" smtClean="0"/>
              <a:t>Тюрнер</a:t>
            </a:r>
            <a:r>
              <a:rPr lang="ru-RU" dirty="0" smtClean="0"/>
              <a:t>, кошка которого произвела на свет потомство, предоставил парламенту двух котят. Держитесь, мыши!</a:t>
            </a:r>
            <a:endParaRPr lang="ru-RU" dirty="0"/>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Городская">
  <a:themeElements>
    <a:clrScheme name="Поток">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Городская">
      <a:majorFont>
        <a:latin typeface="Trebuchet MS"/>
        <a:ea typeface=""/>
        <a:cs typeface=""/>
        <a:font script="Jpan" typeface="HGｺﾞｼｯｸM"/>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eorgia"/>
        <a:ea typeface=""/>
        <a:cs typeface=""/>
        <a:font script="Jpan" typeface="HG明朝B"/>
        <a:font script="Hang" typeface="맑은 고딕"/>
        <a:font script="Hans" typeface="宋体"/>
        <a:font script="Hant" typeface="新細明體"/>
        <a:font script="Arab" typeface="Arial"/>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Городская">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100000">
              <a:schemeClr val="phClr">
                <a:tint val="80000"/>
                <a:satMod val="250000"/>
              </a:schemeClr>
            </a:gs>
            <a:gs pos="60000">
              <a:schemeClr val="phClr">
                <a:shade val="38000"/>
                <a:satMod val="175000"/>
              </a:schemeClr>
            </a:gs>
            <a:gs pos="0">
              <a:schemeClr val="phClr">
                <a:shade val="30000"/>
                <a:satMod val="175000"/>
              </a:schemeClr>
            </a:gs>
          </a:gsLst>
          <a:lin ang="5400000" scaled="0"/>
        </a:gradFill>
        <a:blipFill>
          <a:blip xmlns:r="http://schemas.openxmlformats.org/officeDocument/2006/relationships" r:embed="rId1">
            <a:duotone>
              <a:schemeClr val="phClr">
                <a:shade val="48000"/>
              </a:schemeClr>
              <a:schemeClr val="phClr">
                <a:tint val="96000"/>
                <a:satMod val="150000"/>
              </a:schemeClr>
            </a:duotone>
          </a:blip>
          <a:tile tx="0" ty="0" sx="80000" sy="80000" flip="none" algn="tl"/>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Urban</Template>
  <TotalTime>801</TotalTime>
  <Words>1445</Words>
  <Application>Microsoft Office PowerPoint</Application>
  <PresentationFormat>Экран (4:3)</PresentationFormat>
  <Paragraphs>56</Paragraphs>
  <Slides>40</Slides>
  <Notes>1</Notes>
  <HiddenSlides>0</HiddenSlides>
  <MMClips>0</MMClips>
  <ScaleCrop>false</ScaleCrop>
  <HeadingPairs>
    <vt:vector size="4" baseType="variant">
      <vt:variant>
        <vt:lpstr>Тема</vt:lpstr>
      </vt:variant>
      <vt:variant>
        <vt:i4>1</vt:i4>
      </vt:variant>
      <vt:variant>
        <vt:lpstr>Заголовки слайдов</vt:lpstr>
      </vt:variant>
      <vt:variant>
        <vt:i4>40</vt:i4>
      </vt:variant>
    </vt:vector>
  </HeadingPairs>
  <TitlesOfParts>
    <vt:vector size="41" baseType="lpstr">
      <vt:lpstr>Городская</vt:lpstr>
      <vt:lpstr>Занимательное из жизни кошек</vt:lpstr>
      <vt:lpstr>Слайд 2</vt:lpstr>
      <vt:lpstr>Слайд 3</vt:lpstr>
      <vt:lpstr>Слайд 4</vt:lpstr>
      <vt:lpstr>Слайд 5</vt:lpstr>
      <vt:lpstr>Слайд 6</vt:lpstr>
      <vt:lpstr>Слайд 7</vt:lpstr>
      <vt:lpstr>Слайд 8</vt:lpstr>
      <vt:lpstr>Слайд 9</vt:lpstr>
      <vt:lpstr>Слайд 10</vt:lpstr>
      <vt:lpstr>Слайд 11</vt:lpstr>
      <vt:lpstr>Слайд 12</vt:lpstr>
      <vt:lpstr>Слайд 13</vt:lpstr>
      <vt:lpstr>Слайд 14</vt:lpstr>
      <vt:lpstr>Слайд 15</vt:lpstr>
      <vt:lpstr>Слайд 16</vt:lpstr>
      <vt:lpstr>Слайд 17</vt:lpstr>
      <vt:lpstr>Слайд 18</vt:lpstr>
      <vt:lpstr>Слайд 19</vt:lpstr>
      <vt:lpstr>Слайд 20</vt:lpstr>
      <vt:lpstr>Слайд 21</vt:lpstr>
      <vt:lpstr>Слайд 22</vt:lpstr>
      <vt:lpstr>Слайд 23</vt:lpstr>
      <vt:lpstr>Слайд 24</vt:lpstr>
      <vt:lpstr>Слайд 25</vt:lpstr>
      <vt:lpstr>Слайд 26</vt:lpstr>
      <vt:lpstr>Слайд 27</vt:lpstr>
      <vt:lpstr>Слайд 28</vt:lpstr>
      <vt:lpstr>Слайд 29</vt:lpstr>
      <vt:lpstr>Слайд 30</vt:lpstr>
      <vt:lpstr>Слайд 31</vt:lpstr>
      <vt:lpstr>Слайд 32</vt:lpstr>
      <vt:lpstr>Слайд 33</vt:lpstr>
      <vt:lpstr>Слайд 34</vt:lpstr>
      <vt:lpstr>Слайд 35</vt:lpstr>
      <vt:lpstr>Слайд 36</vt:lpstr>
      <vt:lpstr>Слайд 37</vt:lpstr>
      <vt:lpstr>Слайд 38</vt:lpstr>
      <vt:lpstr>Слайд 39</vt:lpstr>
      <vt:lpstr>Слайд 40</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Занимательное из жизни кошек</dc:title>
  <dc:subject>О домашних кошках</dc:subject>
  <dc:creator>www.zooclub.ru</dc:creator>
  <cp:keywords>животные, кошки</cp:keywords>
  <dc:description>Данная презентация может быть использована в личных целях, но не может быть опубликована в интернете на других сайтах. Текст презентации опубликован по адресу 
http://zooclub.ru/cats/astr/13.shtml </dc:description>
  <cp:lastModifiedBy>user1</cp:lastModifiedBy>
  <cp:revision>11</cp:revision>
  <dcterms:created xsi:type="dcterms:W3CDTF">2015-07-23T07:08:03Z</dcterms:created>
  <dcterms:modified xsi:type="dcterms:W3CDTF">2016-07-11T07:33:47Z</dcterms:modified>
  <cp:contentStatus>Окончательное</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