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Layouts/slideLayout225.xml" ContentType="application/vnd.openxmlformats-officedocument.presentationml.slideLayout+xml"/>
  <Override PartName="/ppt/theme/theme21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theme/theme23.xml" ContentType="application/vnd.openxmlformats-officedocument.theme+xml"/>
  <Override PartName="/ppt/slideLayouts/slideLayout216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21.xml" ContentType="application/vnd.openxmlformats-officedocument.presentationml.slideMaster+xml"/>
  <Override PartName="/ppt/slideLayouts/slideLayout206.xml" ContentType="application/vnd.openxmlformats-officedocument.presentationml.slideLayout+xml"/>
  <Override PartName="/ppt/theme/theme24.xml" ContentType="application/vnd.openxmlformats-officedocument.theme+xml"/>
  <Override PartName="/ppt/slideLayouts/slideLayout224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20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theme/theme25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22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Layouts/slideLayout152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3" r:id="rId11"/>
    <p:sldMasterId id="2147483795" r:id="rId12"/>
    <p:sldMasterId id="2147483808" r:id="rId13"/>
    <p:sldMasterId id="2147483810" r:id="rId14"/>
    <p:sldMasterId id="2147483822" r:id="rId15"/>
    <p:sldMasterId id="2147483834" r:id="rId16"/>
    <p:sldMasterId id="2147483846" r:id="rId17"/>
    <p:sldMasterId id="2147483858" r:id="rId18"/>
    <p:sldMasterId id="2147483871" r:id="rId19"/>
    <p:sldMasterId id="2147483873" r:id="rId20"/>
    <p:sldMasterId id="2147483886" r:id="rId21"/>
    <p:sldMasterId id="2147483888" r:id="rId22"/>
    <p:sldMasterId id="2147483890" r:id="rId23"/>
    <p:sldMasterId id="2147483902" r:id="rId24"/>
    <p:sldMasterId id="2147483904" r:id="rId25"/>
    <p:sldMasterId id="2147483914" r:id="rId26"/>
  </p:sldMasterIdLst>
  <p:notesMasterIdLst>
    <p:notesMasterId r:id="rId72"/>
  </p:notesMasterIdLst>
  <p:sldIdLst>
    <p:sldId id="256" r:id="rId27"/>
    <p:sldId id="257" r:id="rId28"/>
    <p:sldId id="258" r:id="rId29"/>
    <p:sldId id="259" r:id="rId30"/>
    <p:sldId id="260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299" r:id="rId69"/>
    <p:sldId id="300" r:id="rId70"/>
    <p:sldId id="301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0" autoAdjust="0"/>
    <p:restoredTop sz="94167" autoAdjust="0"/>
  </p:normalViewPr>
  <p:slideViewPr>
    <p:cSldViewPr>
      <p:cViewPr varScale="1">
        <p:scale>
          <a:sx n="74" d="100"/>
          <a:sy n="74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61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30716-3E58-411C-A27E-1B0AD4E254E3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06090-F1D7-4AF4-8758-4F4B9A006A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https//</a:t>
            </a:r>
            <a:r>
              <a:rPr lang="en-US" dirty="0" smtClean="0"/>
              <a:t>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http://zooclub.ru/samye/samye_domashnie_zhivotnye.shtml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http://zooclub.ru/samye/samye_domashnie_zhivotnye.shtml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06090-F1D7-4AF4-8758-4F4B9A006A6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Master" Target="../slideMasters/slideMaster5.xml"/><Relationship Id="rId1" Type="http://schemas.openxmlformats.org/officeDocument/2006/relationships/video" Target="../media/media1.wmv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/>
          </p:cNvSpPr>
          <p:nvPr>
            <p:ph type="subTitle" idx="1"/>
          </p:nvPr>
        </p:nvSpPr>
        <p:spPr>
          <a:xfrm>
            <a:off x="457200" y="5396132"/>
            <a:ext cx="8098302" cy="7620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1400"/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ru-RU" smtClean="0"/>
              <a:t>Образец подзаголовка</a:t>
            </a:r>
            <a:endParaRPr/>
          </a:p>
        </p:txBody>
      </p:sp>
      <p:grpSp>
        <p:nvGrpSpPr>
          <p:cNvPr id="2" name="Group 23"/>
          <p:cNvGrpSpPr/>
          <p:nvPr/>
        </p:nvGrpSpPr>
        <p:grpSpPr>
          <a:xfrm>
            <a:off x="14990" y="1976657"/>
            <a:ext cx="2042410" cy="533400"/>
            <a:chOff x="0" y="2000250"/>
            <a:chExt cx="3733800" cy="533400"/>
          </a:xfrm>
        </p:grpSpPr>
        <p:sp>
          <p:nvSpPr>
            <p:cNvPr id="30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7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1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8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6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0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3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grpSp>
        <p:nvGrpSpPr>
          <p:cNvPr id="3" name="Group 35"/>
          <p:cNvGrpSpPr/>
          <p:nvPr/>
        </p:nvGrpSpPr>
        <p:grpSpPr>
          <a:xfrm>
            <a:off x="8584055" y="1976657"/>
            <a:ext cx="552450" cy="542925"/>
            <a:chOff x="8667750" y="2000250"/>
            <a:chExt cx="476250" cy="542925"/>
          </a:xfrm>
        </p:grpSpPr>
        <p:sp>
          <p:nvSpPr>
            <p:cNvPr id="26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2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sp>
        <p:nvSpPr>
          <p:cNvPr id="24" name="Oval 28"/>
          <p:cNvSpPr/>
          <p:nvPr/>
        </p:nvSpPr>
        <p:spPr>
          <a:xfrm>
            <a:off x="8572500" y="603885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5" name="Oval 28"/>
          <p:cNvSpPr/>
          <p:nvPr/>
        </p:nvSpPr>
        <p:spPr>
          <a:xfrm>
            <a:off x="8572500" y="5476875"/>
            <a:ext cx="152400" cy="152400"/>
          </a:xfrm>
          <a:prstGeom prst="ellipse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4" name="Oval 28"/>
          <p:cNvSpPr/>
          <p:nvPr/>
        </p:nvSpPr>
        <p:spPr>
          <a:xfrm>
            <a:off x="8572500" y="57531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9" name="Rectangle 3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16.02.2018</a:t>
            </a:fld>
            <a:endParaRPr kumimoji="0" lang="ru-RU"/>
          </a:p>
        </p:txBody>
      </p:sp>
      <p:sp>
        <p:nvSpPr>
          <p:cNvPr id="25" name="Rectangle 3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31" name="Rectangle 36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33" name="Rectangle 32"/>
          <p:cNvSpPr>
            <a:spLocks noGrp="1"/>
          </p:cNvSpPr>
          <p:nvPr>
            <p:ph type="title" hasCustomPrompt="1"/>
          </p:nvPr>
        </p:nvSpPr>
        <p:spPr>
          <a:xfrm>
            <a:off x="2057400" y="281352"/>
            <a:ext cx="6509239" cy="3886200"/>
          </a:xfrm>
          <a:scene3d>
            <a:camera prst="orthographicFront"/>
            <a:lightRig rig="threePt" dir="t"/>
          </a:scene3d>
          <a:sp3d/>
        </p:spPr>
        <p:txBody>
          <a:bodyPr vert="horz" anchor="ctr">
            <a:normAutofit/>
          </a:bodyPr>
          <a:lstStyle>
            <a:lvl1pPr algn="ctr" eaLnBrk="1" latinLnBrk="0" hangingPunct="1">
              <a:lnSpc>
                <a:spcPct val="100000"/>
              </a:lnSpc>
              <a:defRPr kumimoji="0" lang="ru-RU" sz="72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Показать заголовок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12" name="Rectangle 1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16.02.2018</a:t>
            </a:fld>
            <a:endParaRPr kumimoji="0" lang="ru-RU"/>
          </a:p>
        </p:txBody>
      </p:sp>
      <p:sp>
        <p:nvSpPr>
          <p:cNvPr id="27" name="Rectangl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4" name="Rectangle 1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28" name="Rectangle 14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extLst/>
          </a:lstStyle>
          <a:p>
            <a:pPr algn="r"/>
            <a:fld id="{8F67D422-08A8-451B-9A67-21962FC4B660}" type="datetimeFigureOut">
              <a:rPr kumimoji="0" lang="ru-RU" sz="1100"/>
              <a:pPr algn="r"/>
              <a:t>16.02.2018</a:t>
            </a:fld>
            <a:endParaRPr kumimoji="0"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extLst/>
          </a:lstStyle>
          <a:p>
            <a:endParaRPr kumimoji="0" lang="ru-RU"/>
          </a:p>
        </p:txBody>
      </p:sp>
      <p:sp>
        <p:nvSpPr>
          <p:cNvPr id="12" name="Rectangl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extLst/>
          </a:lstStyle>
          <a:p>
            <a:fld id="{169B2101-2E9F-420A-91A3-890890D84497}" type="slidenum">
              <a:rPr kumimoji="0" lang="ru-RU" sz="1200"/>
              <a:pPr/>
              <a:t>‹#›</a:t>
            </a:fld>
            <a:endParaRPr kumimoji="0" lang="ru-RU"/>
          </a:p>
        </p:txBody>
      </p:sp>
      <p:sp>
        <p:nvSpPr>
          <p:cNvPr id="27" name="Rectangle 6"/>
          <p:cNvSpPr>
            <a:spLocks noGrp="1"/>
          </p:cNvSpPr>
          <p:nvPr>
            <p:ph type="title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>
            <a:normAutofit/>
          </a:bodyPr>
          <a:lstStyle>
            <a:lvl1pPr eaLnBrk="1" latinLnBrk="0" hangingPunct="1"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Trebuchet MS"/>
                <a:ea typeface="+mj-ea"/>
                <a:cs typeface="+mj-cs"/>
              </a:defRPr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остой вопрос и 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31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4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13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опрос и ответ с поясн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8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31" name="Rectangle 8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5" name="Rectangle 13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76400"/>
            <a:ext cx="8229600" cy="1143000"/>
          </a:xfrm>
        </p:spPr>
        <p:txBody>
          <a:bodyPr rtlCol="0" anchor="ctr"/>
          <a:lstStyle>
            <a:lvl1pPr algn="ctr" eaLnBrk="1" latinLnBrk="0" hangingPunct="1">
              <a:buFontTx/>
              <a:buNone/>
              <a:defRPr kumimoji="0" lang="ru-RU" sz="4800" b="1" i="0" u="none" strike="noStrike" kern="0" cap="none" spc="0" normalizeH="0" baseline="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chemeClr val="accent6">
                        <a:shade val="80000"/>
                      </a:schemeClr>
                    </a:gs>
                    <a:gs pos="45000">
                      <a:schemeClr val="accent6">
                        <a:shade val="100000"/>
                      </a:scheme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defRPr>
            </a:lvl1pPr>
            <a:extLst/>
          </a:lstStyle>
          <a:p>
            <a:pPr lvl="0"/>
            <a:r>
              <a:rPr kumimoji="0" lang="ru-RU"/>
              <a:t>Ответ</a:t>
            </a:r>
          </a:p>
        </p:txBody>
      </p:sp>
      <p:sp>
        <p:nvSpPr>
          <p:cNvPr id="22" name="Rectangle 9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3124200"/>
            <a:ext cx="5105400" cy="1981200"/>
          </a:xfrm>
        </p:spPr>
        <p:txBody>
          <a:bodyPr vert="horz"/>
          <a:lstStyle>
            <a:lvl1pPr algn="ctr" eaLnBrk="1" latinLnBrk="0" hangingPunct="1">
              <a:buFontTx/>
              <a:buNone/>
              <a:defRPr kumimoji="0" lang="ru-RU" i="1" baseline="0"/>
            </a:lvl1pPr>
            <a:extLst/>
          </a:lstStyle>
          <a:p>
            <a:pPr lvl="0"/>
            <a:r>
              <a:rPr kumimoji="0" lang="ru-RU"/>
              <a:t>Пояснение к ответу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 build="p">
        <p:tmplLst>
          <p:tmpl lvl="1">
            <p:tnLst>
              <p:par>
                <p:cTn presetID="45" presetClass="entr" presetSubtype="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11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0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27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8" name="Answer Base"/>
          <p:cNvSpPr txBox="1"/>
          <p:nvPr/>
        </p:nvSpPr>
        <p:spPr>
          <a:xfrm>
            <a:off x="182880" y="1676400"/>
            <a:ext cx="8321040" cy="182880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182880" y="1676400"/>
            <a:ext cx="832104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indent="0" algn="ctr" latinLnBrk="0">
              <a:spcBef>
                <a:spcPct val="20000"/>
              </a:spcBef>
              <a:buNone/>
            </a:pP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ПРАВИЛЬНО 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или НЕПРАВИЛЬНО?</a:t>
            </a:r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ильно или неправильно (ответ: неправильн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28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6" name="Question"/>
          <p:cNvSpPr>
            <a:spLocks noGrp="1"/>
          </p:cNvSpPr>
          <p:nvPr>
            <p:ph type="title" hasCustomPrompt="1"/>
          </p:nvPr>
        </p:nvSpPr>
        <p:spPr>
          <a:xfrm>
            <a:off x="228600" y="457200"/>
            <a:ext cx="8229600" cy="1143000"/>
          </a:xfrm>
        </p:spPr>
        <p:txBody>
          <a:bodyPr rtlCol="0" anchor="ctr"/>
          <a:lstStyle>
            <a:lvl1pPr algn="l" eaLnBrk="1" latinLnBrk="0" hangingPunct="1">
              <a:defRPr kumimoji="0" lang="ru-RU" i="1">
                <a:solidFill>
                  <a:schemeClr val="tx1">
                    <a:shade val="75000"/>
                  </a:schemeClr>
                </a:solidFill>
              </a:defRPr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29" name="Answer Base"/>
          <p:cNvSpPr txBox="1"/>
          <p:nvPr/>
        </p:nvSpPr>
        <p:spPr>
          <a:xfrm>
            <a:off x="228600" y="1600200"/>
            <a:ext cx="8229600" cy="129392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extLst/>
          </a:lstStyle>
          <a:p>
            <a:pPr marL="0" indent="0" algn="ctr" latinLnBrk="0">
              <a:spcBef>
                <a:spcPct val="20000"/>
              </a:spcBef>
              <a:buNone/>
            </a:pP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ПРАВИЛЬНО</a:t>
            </a:r>
            <a:r>
              <a:rPr kumimoji="0" lang="ru-RU" sz="7200" baseline="0">
                <a:solidFill>
                  <a:schemeClr val="tx1">
                    <a:alpha val="40000"/>
                  </a:schemeClr>
                </a:solidFill>
              </a:rPr>
              <a:t> </a:t>
            </a:r>
            <a:r>
              <a:rPr kumimoji="0" lang="ru-RU" sz="7200">
                <a:solidFill>
                  <a:schemeClr val="tx1">
                    <a:alpha val="40000"/>
                  </a:schemeClr>
                </a:solidFill>
              </a:rPr>
              <a:t>или НЕПРАВИЛЬНО?</a:t>
            </a:r>
          </a:p>
        </p:txBody>
      </p:sp>
      <p:sp>
        <p:nvSpPr>
          <p:cNvPr id="7" name="Answer"/>
          <p:cNvSpPr/>
          <p:nvPr/>
        </p:nvSpPr>
        <p:spPr>
          <a:xfrm>
            <a:off x="228600" y="16002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>
            <a:extLst/>
          </a:lstStyle>
          <a:p>
            <a:pPr algn="ctr"/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ПРАВИЛЬНО или </a:t>
            </a:r>
            <a:r>
              <a:rPr kumimoji="0" lang="ru-RU" sz="7200">
                <a:ln w="0">
                  <a:solidFill>
                    <a:srgbClr val="FFFFFF"/>
                  </a:solidFill>
                  <a:prstDash val="solid"/>
                </a:ln>
                <a:gradFill flip="none">
                  <a:gsLst>
                    <a:gs pos="40000">
                      <a:srgbClr val="FA8D3D">
                        <a:shade val="80000"/>
                      </a:srgbClr>
                    </a:gs>
                    <a:gs pos="45000">
                      <a:srgbClr val="FA8D3D">
                        <a:shade val="100000"/>
                      </a:srgbClr>
                    </a:gs>
                  </a:gsLst>
                  <a:lin ang="16200000"/>
                </a:gradFill>
                <a:effectLst>
                  <a:outerShdw blurRad="23036" dist="23036" dir="5400000" algn="tl">
                    <a:srgbClr val="656565">
                      <a:alpha val="65000"/>
                    </a:srgbClr>
                  </a:outerShdw>
                  <a:reflection blurRad="12700" stA="25000" endPos="55000" dist="5000" dir="5400000" sy="-100000" algn="bl" rotWithShape="0"/>
                </a:effectLst>
                <a:ea typeface="+mn-ea"/>
                <a:cs typeface="+mn-cs"/>
              </a:rPr>
              <a:t>НЕПРАВИЛЬНО</a:t>
            </a:r>
            <a:r>
              <a:rPr kumimoji="0" lang="ru-RU" sz="7200">
                <a:solidFill>
                  <a:prstClr val="white">
                    <a:alpha val="40000"/>
                  </a:prstClr>
                </a:solidFill>
                <a:ea typeface="+mn-ea"/>
                <a:cs typeface="+mn-cs"/>
              </a:rPr>
              <a:t>?</a:t>
            </a:r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" grpId="0"/>
    </p:bld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есколько вариа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>
          <a:xfrm>
            <a:off x="685800" y="228600"/>
            <a:ext cx="7696200" cy="1371600"/>
          </a:xfrm>
        </p:spPr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Вопрос</a:t>
            </a:r>
          </a:p>
        </p:txBody>
      </p:sp>
      <p:sp>
        <p:nvSpPr>
          <p:cNvPr id="31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6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9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sp>
        <p:nvSpPr>
          <p:cNvPr id="10" name="Rectangle 10"/>
          <p:cNvSpPr txBox="1"/>
          <p:nvPr/>
        </p:nvSpPr>
        <p:spPr>
          <a:xfrm>
            <a:off x="457200" y="20574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  <p:sp>
        <p:nvSpPr>
          <p:cNvPr id="15" name="Rectangle 13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48006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6" name="Rectangle 13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0" y="41148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7" name="Rectangle 13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34290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8" name="Rectangle 13"/>
          <p:cNvSpPr>
            <a:spLocks noGrp="1"/>
          </p:cNvSpPr>
          <p:nvPr>
            <p:ph type="body" sz="quarter" idx="20" hasCustomPrompt="1"/>
          </p:nvPr>
        </p:nvSpPr>
        <p:spPr>
          <a:xfrm>
            <a:off x="1143000" y="27432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Неправильный ответ</a:t>
            </a:r>
          </a:p>
        </p:txBody>
      </p:sp>
      <p:sp>
        <p:nvSpPr>
          <p:cNvPr id="19" name="Rectangle 13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0" y="2057400"/>
            <a:ext cx="7086600" cy="457200"/>
          </a:xfrm>
        </p:spPr>
        <p:txBody>
          <a:bodyPr rtlCol="0" anchor="ctr"/>
          <a:lstStyle>
            <a:lvl1pPr marL="0" indent="0" eaLnBrk="1" latinLnBrk="0" hangingPunct="1">
              <a:buFontTx/>
              <a:buNone/>
              <a:defRPr kumimoji="0" lang="ru-RU" i="0" baseline="0"/>
            </a:lvl1pPr>
            <a:extLst/>
          </a:lstStyle>
          <a:p>
            <a:pPr lvl="0"/>
            <a:r>
              <a:rPr kumimoji="0" lang="ru-RU"/>
              <a:t>Введите правильный ответ (затем измените порядок вариантов)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2707957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4290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41148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Г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" y="4800600"/>
            <a:ext cx="685800" cy="49244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>
            <a:extLst/>
          </a:lstStyle>
          <a:p>
            <a:pPr algn="r">
              <a:lnSpc>
                <a:spcPct val="100000"/>
              </a:lnSpc>
            </a:pPr>
            <a:r>
              <a:rPr kumimoji="0" lang="ru-RU" sz="2000" b="1">
                <a:ln>
                  <a:solidFill>
                    <a:schemeClr val="tx2"/>
                  </a:solidFill>
                </a:ln>
                <a:solidFill>
                  <a:schemeClr val="bg2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</a:rPr>
              <a:t>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5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xit" presetSubtype="0" fill="hold" nodeType="after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xit" presetSubtype="0" fill="hold" nodeType="click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99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поставление элемен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Grp="1"/>
          </p:cNvSpPr>
          <p:nvPr>
            <p:ph type="ftr" sz="quarter" idx="11"/>
          </p:nvPr>
        </p:nvSpPr>
        <p:spPr/>
        <p:txBody>
          <a:bodyPr vert="horz"/>
          <a:lstStyle>
            <a:extLst/>
          </a:lstStyle>
          <a:p>
            <a:endParaRPr kumimoji="0" lang="ru-RU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1</a:t>
            </a:r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2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3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4</a:t>
            </a:r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9144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Элемент 5</a:t>
            </a:r>
          </a:p>
        </p:txBody>
      </p:sp>
      <p:sp>
        <p:nvSpPr>
          <p:cNvPr id="20" name="Rectangle 3"/>
          <p:cNvSpPr>
            <a:spLocks noGrp="1"/>
          </p:cNvSpPr>
          <p:nvPr>
            <p:ph type="dt" sz="half" idx="10"/>
          </p:nvPr>
        </p:nvSpPr>
        <p:spPr/>
        <p:txBody>
          <a:bodyPr vert="horz"/>
          <a:lstStyle>
            <a:lvl1pPr algn="r" eaLnBrk="1" latinLnBrk="0" hangingPunct="1">
              <a:defRPr kumimoji="0" lang="ru-RU"/>
            </a:lvl1pPr>
            <a:extLst/>
          </a:lstStyle>
          <a:p>
            <a:fld id="{1BEBB2CB-903D-46EF-8227-E770ED8FF514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15" name="Rectangle 7"/>
          <p:cNvSpPr>
            <a:spLocks noGrp="1"/>
          </p:cNvSpPr>
          <p:nvPr>
            <p:ph type="body" sz="quarter" idx="18" hasCustomPrompt="1"/>
          </p:nvPr>
        </p:nvSpPr>
        <p:spPr>
          <a:xfrm>
            <a:off x="4800600" y="20574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5</a:t>
            </a:r>
          </a:p>
        </p:txBody>
      </p:sp>
      <p:sp>
        <p:nvSpPr>
          <p:cNvPr id="17" name="Rectangle 7"/>
          <p:cNvSpPr>
            <a:spLocks noGrp="1"/>
          </p:cNvSpPr>
          <p:nvPr>
            <p:ph type="body" sz="quarter" idx="19" hasCustomPrompt="1"/>
          </p:nvPr>
        </p:nvSpPr>
        <p:spPr>
          <a:xfrm>
            <a:off x="4800600" y="29718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3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0" hasCustomPrompt="1"/>
          </p:nvPr>
        </p:nvSpPr>
        <p:spPr>
          <a:xfrm>
            <a:off x="4800600" y="38862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1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21" hasCustomPrompt="1"/>
          </p:nvPr>
        </p:nvSpPr>
        <p:spPr>
          <a:xfrm>
            <a:off x="4800600" y="48006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2</a:t>
            </a:r>
          </a:p>
        </p:txBody>
      </p:sp>
      <p:sp>
        <p:nvSpPr>
          <p:cNvPr id="21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4800600" y="5715000"/>
            <a:ext cx="2971800" cy="4572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anchor="ctr"/>
          <a:lstStyle>
            <a:lvl1pPr algn="ctr" eaLnBrk="1" latinLnBrk="0" hangingPunct="1">
              <a:buFontTx/>
              <a:buNone/>
              <a:defRPr kumimoji="0" lang="ru-RU"/>
            </a:lvl1pPr>
            <a:lvl2pPr eaLnBrk="1" latinLnBrk="0" hangingPunct="1">
              <a:buFontTx/>
              <a:buChar char="•"/>
              <a:defRPr kumimoji="0" lang="ru-RU"/>
            </a:lvl2pPr>
            <a:lvl3pPr eaLnBrk="1" latinLnBrk="0" hangingPunct="1">
              <a:buFontTx/>
              <a:buChar char="•"/>
              <a:defRPr kumimoji="0" lang="ru-RU"/>
            </a:lvl3pPr>
            <a:lvl4pPr eaLnBrk="1" latinLnBrk="0" hangingPunct="1">
              <a:buFontTx/>
              <a:buChar char="•"/>
              <a:defRPr kumimoji="0" lang="ru-RU"/>
            </a:lvl4pPr>
            <a:lvl5pPr eaLnBrk="1" latinLnBrk="0" hangingPunct="1">
              <a:buFontTx/>
              <a:buChar char="•"/>
              <a:defRPr kumimoji="0" lang="ru-RU"/>
            </a:lvl5pPr>
            <a:extLst/>
          </a:lstStyle>
          <a:p>
            <a:pPr lvl="0"/>
            <a:r>
              <a:rPr kumimoji="0" lang="ru-RU"/>
              <a:t>Сопоставленный элемент 4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eaLnBrk="1" latinLnBrk="0" hangingPunct="1">
              <a:defRPr kumimoji="0" lang="ru-RU" i="1" baseline="0"/>
            </a:lvl1pPr>
            <a:extLst/>
          </a:lstStyle>
          <a:p>
            <a:r>
              <a:rPr kumimoji="0" lang="ru-RU"/>
              <a:t>Введите вопрос</a:t>
            </a:r>
          </a:p>
        </p:txBody>
      </p:sp>
      <p:sp>
        <p:nvSpPr>
          <p:cNvPr id="7" name="Rectangle 5"/>
          <p:cNvSpPr>
            <a:spLocks noGrp="1"/>
          </p:cNvSpPr>
          <p:nvPr>
            <p:ph type="sldNum" sz="quarter" idx="12"/>
          </p:nvPr>
        </p:nvSpPr>
        <p:spPr/>
        <p:txBody>
          <a:bodyPr vert="horz"/>
          <a:lstStyle>
            <a:extLst/>
          </a:lstStyle>
          <a:p>
            <a:fld id="{C75B88FA-3392-4D65-A457-DB2A9953195B}" type="slidenum">
              <a:rPr/>
              <a:pPr/>
              <a:t>‹#›</a:t>
            </a:fld>
            <a:endParaRPr kumimoji="0" lang="ru-RU"/>
          </a:p>
        </p:txBody>
      </p:sp>
      <p:cxnSp>
        <p:nvCxnSpPr>
          <p:cNvPr id="23" name="Straight Connector 23"/>
          <p:cNvCxnSpPr>
            <a:stCxn id="16" idx="3"/>
            <a:endCxn id="18" idx="1"/>
          </p:cNvCxnSpPr>
          <p:nvPr/>
        </p:nvCxnSpPr>
        <p:spPr>
          <a:xfrm>
            <a:off x="3886200" y="22860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3"/>
            <a:endCxn id="19" idx="1"/>
          </p:cNvCxnSpPr>
          <p:nvPr/>
        </p:nvCxnSpPr>
        <p:spPr>
          <a:xfrm>
            <a:off x="3886200" y="3200400"/>
            <a:ext cx="914400" cy="18288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3"/>
          <p:cNvCxnSpPr>
            <a:stCxn id="13" idx="3"/>
            <a:endCxn id="17" idx="1"/>
          </p:cNvCxnSpPr>
          <p:nvPr/>
        </p:nvCxnSpPr>
        <p:spPr>
          <a:xfrm flipV="1">
            <a:off x="3886200" y="32004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23"/>
          <p:cNvCxnSpPr>
            <a:stCxn id="14" idx="3"/>
            <a:endCxn id="21" idx="1"/>
          </p:cNvCxnSpPr>
          <p:nvPr/>
        </p:nvCxnSpPr>
        <p:spPr>
          <a:xfrm>
            <a:off x="3886200" y="5029200"/>
            <a:ext cx="914400" cy="9144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23"/>
          <p:cNvCxnSpPr>
            <a:stCxn id="10" idx="3"/>
            <a:endCxn id="15" idx="1"/>
          </p:cNvCxnSpPr>
          <p:nvPr/>
        </p:nvCxnSpPr>
        <p:spPr>
          <a:xfrm flipV="1">
            <a:off x="3886200" y="2286000"/>
            <a:ext cx="914400" cy="3657600"/>
          </a:xfrm>
          <a:prstGeom prst="line">
            <a:avLst/>
          </a:prstGeom>
          <a:ln w="19050" cap="flat" cmpd="sng" algn="ctr">
            <a:solidFill>
              <a:schemeClr val="accent4">
                <a:shade val="50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/>
          <p:nvPr/>
        </p:nvGrpSpPr>
        <p:grpSpPr>
          <a:xfrm>
            <a:off x="0" y="0"/>
            <a:ext cx="9163050" cy="6858000"/>
            <a:chOff x="0" y="0"/>
            <a:chExt cx="916305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" y="4572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92" y="0"/>
              <a:ext cx="9144000" cy="6858000"/>
            </a:xfrm>
            <a:prstGeom prst="rect">
              <a:avLst/>
            </a:prstGeom>
            <a:solidFill>
              <a:schemeClr val="accent2">
                <a:shade val="75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9144000" cy="2286000"/>
            </a:xfrm>
            <a:prstGeom prst="rect">
              <a:avLst/>
            </a:prstGeom>
            <a:gradFill flip="none" rotWithShape="1">
              <a:gsLst>
                <a:gs pos="33000">
                  <a:schemeClr val="accent3">
                    <a:alpha val="4900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2" y="1981200"/>
              <a:ext cx="9144000" cy="609600"/>
            </a:xfrm>
            <a:prstGeom prst="rect">
              <a:avLst/>
            </a:prstGeom>
            <a:solidFill>
              <a:schemeClr val="tx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66" y="2590800"/>
              <a:ext cx="9144000" cy="4572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" y="0"/>
              <a:ext cx="9144000" cy="1981200"/>
            </a:xfrm>
            <a:prstGeom prst="rect">
              <a:avLst/>
            </a:prstGeom>
            <a:gradFill flip="none" rotWithShape="1">
              <a:gsLst>
                <a:gs pos="33000">
                  <a:schemeClr val="accent3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625"/>
            <a:ext cx="7772400" cy="666750"/>
          </a:xfrm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7772400" cy="3810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8F67D422-08A8-451B-9A67-21962FC4B660}" type="datetimeFigureOut">
              <a:rPr kumimoji="0" lang="ru-RU" sz="1100" smtClean="0"/>
              <a:pPr algn="r"/>
              <a:t>16.02.2018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2101-2E9F-420A-91A3-890890D84497}" type="slidenum">
              <a:rPr kumimoji="0" lang="ru-RU" sz="1200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accent6">
            <a:shade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/>
          <p:nvPr/>
        </p:nvGrpSpPr>
        <p:grpSpPr>
          <a:xfrm>
            <a:off x="0" y="228600"/>
            <a:ext cx="9144000" cy="6400800"/>
            <a:chOff x="0" y="228600"/>
            <a:chExt cx="9144000" cy="64008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3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28600"/>
              <a:ext cx="9144000" cy="6199632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862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98600"/>
            <a:ext cx="8686800" cy="5080000"/>
          </a:xfrm>
          <a:noFill/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518275"/>
            <a:ext cx="2133600" cy="339725"/>
          </a:xfrm>
        </p:spPr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8275"/>
            <a:ext cx="2895600" cy="3397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7789" y="6518275"/>
            <a:ext cx="2133600" cy="339725"/>
          </a:xfrm>
        </p:spPr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07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0" y="2921000"/>
            <a:ext cx="9144000" cy="2844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06901"/>
            <a:ext cx="8686800" cy="1362075"/>
          </a:xfrm>
          <a:noFill/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906713"/>
            <a:ext cx="8686800" cy="1500187"/>
          </a:xfrm>
          <a:noFill/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8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8601"/>
            <a:ext cx="4267200" cy="507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3051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1"/>
            <a:ext cx="4268788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98601"/>
            <a:ext cx="4270374" cy="6762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70374" cy="4403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3439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292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97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77800"/>
            <a:ext cx="323691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77802"/>
            <a:ext cx="5340350" cy="64007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339853"/>
            <a:ext cx="3236914" cy="52387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805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2359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4445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06374"/>
            <a:ext cx="1600200" cy="6372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06374"/>
            <a:ext cx="7010400" cy="6372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2506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23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508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435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937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723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88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62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865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226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ода3"/>
          <p:cNvSpPr/>
          <p:nvPr/>
        </p:nvSpPr>
        <p:spPr>
          <a:xfrm>
            <a:off x="1914" y="5243130"/>
            <a:ext cx="9141714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ебо"/>
          <p:cNvSpPr/>
          <p:nvPr/>
        </p:nvSpPr>
        <p:spPr>
          <a:xfrm>
            <a:off x="1914" y="0"/>
            <a:ext cx="9141714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Вода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5497898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Вода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221111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-1069" y="5961106"/>
            <a:ext cx="9141714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1309047"/>
            <a:ext cx="7202092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404" y="4038600"/>
            <a:ext cx="72009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3897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360" y="1309047"/>
            <a:ext cx="7200939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360" y="4038600"/>
            <a:ext cx="72009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09160" y="1572768"/>
            <a:ext cx="3429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584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09160" y="1572768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09160" y="2365861"/>
            <a:ext cx="3429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310" y="685800"/>
            <a:ext cx="51435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057400"/>
            <a:ext cx="6705600" cy="14478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209800" y="3581400"/>
            <a:ext cx="6400800" cy="17526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88D21-D443-47CF-AA4F-C6271DA77C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610" y="762000"/>
            <a:ext cx="2532850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70310" y="685800"/>
            <a:ext cx="51435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610" y="3554104"/>
            <a:ext cx="2532850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661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27773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FF0622-75E4-48B8-A617-5428CA5926CE}" type="datetimeFigureOut">
              <a:rPr lang="ru-RU" smtClean="0"/>
              <a:pPr/>
              <a:t>16.02.2018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75541-8164-4CC7-9F2F-6F0C49BB85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94790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36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2057400"/>
            <a:ext cx="30861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91486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4775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8316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0041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4505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2100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512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066800"/>
            <a:ext cx="16573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066800"/>
            <a:ext cx="48196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36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5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9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8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image" Target="../media/image2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5.jpe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82.xml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9.jpeg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8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8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image" Target="../media/image6.png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8.pn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3.xml"/><Relationship Id="rId10" Type="http://schemas.openxmlformats.org/officeDocument/2006/relationships/theme" Target="../theme/theme25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222.xml"/><Relationship Id="rId10" Type="http://schemas.openxmlformats.org/officeDocument/2006/relationships/theme" Target="../theme/theme2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video" Target="../media/media1.wmv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media" Target="../media/media1.wm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 cstate="print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>
          <a:xfrm>
            <a:off x="914400" y="457200"/>
            <a:ext cx="7696200" cy="114300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>
          <a:xfrm>
            <a:off x="914400" y="1905000"/>
            <a:ext cx="7467600" cy="42211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4"/>
          <p:cNvSpPr>
            <a:spLocks noGrp="1"/>
          </p:cNvSpPr>
          <p:nvPr>
            <p:ph type="dt" sz="half" idx="2"/>
          </p:nvPr>
        </p:nvSpPr>
        <p:spPr>
          <a:xfrm>
            <a:off x="6705600" y="6248400"/>
            <a:ext cx="1828800" cy="32385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100"/>
            </a:lvl1pPr>
            <a:extLst/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8" name="Rectangle 5"/>
          <p:cNvSpPr>
            <a:spLocks noGrp="1"/>
          </p:cNvSpPr>
          <p:nvPr>
            <p:ph type="ftr" sz="quarter" idx="3"/>
          </p:nvPr>
        </p:nvSpPr>
        <p:spPr>
          <a:xfrm>
            <a:off x="457200" y="6248400"/>
            <a:ext cx="3260886" cy="323850"/>
          </a:xfrm>
          <a:prstGeom prst="rect">
            <a:avLst/>
          </a:prstGeom>
        </p:spPr>
        <p:txBody>
          <a:bodyPr vert="horz"/>
          <a:lstStyle>
            <a:lvl1pPr eaLnBrk="1" latinLnBrk="0" hangingPunct="1">
              <a:defRPr kumimoji="0" lang="ru-RU" sz="1200"/>
            </a:lvl1pPr>
            <a:extLst/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14936" y="6151098"/>
            <a:ext cx="429064" cy="457200"/>
          </a:xfrm>
          <a:prstGeom prst="rect">
            <a:avLst/>
          </a:prstGeom>
        </p:spPr>
        <p:txBody>
          <a:bodyPr vert="horz" anchor="ctr"/>
          <a:lstStyle>
            <a:lvl1pPr eaLnBrk="1" latinLnBrk="0" hangingPunct="1">
              <a:defRPr kumimoji="0" lang="ru-RU" sz="1200"/>
            </a:lvl1pPr>
            <a:extLst/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23"/>
          <p:cNvGrpSpPr/>
          <p:nvPr/>
        </p:nvGrpSpPr>
        <p:grpSpPr>
          <a:xfrm>
            <a:off x="11555" y="2000250"/>
            <a:ext cx="133350" cy="533400"/>
            <a:chOff x="0" y="2000250"/>
            <a:chExt cx="3733800" cy="533400"/>
          </a:xfrm>
        </p:grpSpPr>
        <p:sp>
          <p:nvSpPr>
            <p:cNvPr id="3" name="Rectangle 14"/>
            <p:cNvSpPr/>
            <p:nvPr/>
          </p:nvSpPr>
          <p:spPr>
            <a:xfrm>
              <a:off x="0" y="2381250"/>
              <a:ext cx="373380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8" name="Rectangle 14"/>
            <p:cNvSpPr/>
            <p:nvPr/>
          </p:nvSpPr>
          <p:spPr>
            <a:xfrm>
              <a:off x="0" y="2305050"/>
              <a:ext cx="373380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4" name="Rectangle 14"/>
            <p:cNvSpPr/>
            <p:nvPr/>
          </p:nvSpPr>
          <p:spPr>
            <a:xfrm>
              <a:off x="0" y="2228850"/>
              <a:ext cx="373380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2" name="Rectangle 14"/>
            <p:cNvSpPr/>
            <p:nvPr/>
          </p:nvSpPr>
          <p:spPr>
            <a:xfrm>
              <a:off x="0" y="2152650"/>
              <a:ext cx="373380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9" name="Rectangle 14"/>
            <p:cNvSpPr/>
            <p:nvPr/>
          </p:nvSpPr>
          <p:spPr>
            <a:xfrm>
              <a:off x="0" y="2076450"/>
              <a:ext cx="373380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1" name="Rectangle 14"/>
            <p:cNvSpPr/>
            <p:nvPr/>
          </p:nvSpPr>
          <p:spPr>
            <a:xfrm>
              <a:off x="0" y="20002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31" name="Rectangle 14"/>
            <p:cNvSpPr/>
            <p:nvPr/>
          </p:nvSpPr>
          <p:spPr>
            <a:xfrm>
              <a:off x="0" y="2457450"/>
              <a:ext cx="373380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grpSp>
        <p:nvGrpSpPr>
          <p:cNvPr id="6" name="Group 35"/>
          <p:cNvGrpSpPr/>
          <p:nvPr/>
        </p:nvGrpSpPr>
        <p:grpSpPr>
          <a:xfrm>
            <a:off x="8584055" y="2000250"/>
            <a:ext cx="552450" cy="542925"/>
            <a:chOff x="8667750" y="2000250"/>
            <a:chExt cx="476250" cy="542925"/>
          </a:xfrm>
        </p:grpSpPr>
        <p:sp>
          <p:nvSpPr>
            <p:cNvPr id="13" name="Rectangle 14"/>
            <p:cNvSpPr/>
            <p:nvPr/>
          </p:nvSpPr>
          <p:spPr>
            <a:xfrm>
              <a:off x="8667750" y="2381250"/>
              <a:ext cx="476250" cy="76200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24" name="Rectangle 14"/>
            <p:cNvSpPr/>
            <p:nvPr/>
          </p:nvSpPr>
          <p:spPr>
            <a:xfrm>
              <a:off x="8667750" y="2305050"/>
              <a:ext cx="476250" cy="76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9" name="Rectangle 14"/>
            <p:cNvSpPr/>
            <p:nvPr/>
          </p:nvSpPr>
          <p:spPr>
            <a:xfrm>
              <a:off x="8667750" y="2228850"/>
              <a:ext cx="476250" cy="7620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30" name="Rectangle 14"/>
            <p:cNvSpPr/>
            <p:nvPr/>
          </p:nvSpPr>
          <p:spPr>
            <a:xfrm>
              <a:off x="8667750" y="2152650"/>
              <a:ext cx="476250" cy="76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7" name="Rectangle 14"/>
            <p:cNvSpPr/>
            <p:nvPr/>
          </p:nvSpPr>
          <p:spPr>
            <a:xfrm>
              <a:off x="8667750" y="2076450"/>
              <a:ext cx="476250" cy="762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6" name="Rectangle 14"/>
            <p:cNvSpPr/>
            <p:nvPr/>
          </p:nvSpPr>
          <p:spPr>
            <a:xfrm>
              <a:off x="8667750" y="2000250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667750" y="2466975"/>
              <a:ext cx="476250" cy="76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kumimoji="0" lang="ru-RU"/>
            </a:p>
          </p:txBody>
        </p:sp>
      </p:grpSp>
      <p:sp>
        <p:nvSpPr>
          <p:cNvPr id="23" name="Oval 28"/>
          <p:cNvSpPr/>
          <p:nvPr/>
        </p:nvSpPr>
        <p:spPr>
          <a:xfrm>
            <a:off x="8572500" y="6324600"/>
            <a:ext cx="152400" cy="152400"/>
          </a:xfrm>
          <a:prstGeom prst="ellipse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6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Rectangle 1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371601"/>
              <a:ext cx="9144000" cy="5057775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bg1"/>
          </a:solidFill>
          <a:effectLst>
            <a:outerShdw blurRad="254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nderwater.wmv">
            <a:hlinkClick r:id="" action="ppaction://media"/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 rotWithShape="1">
          <a:blip r:embed="rId15" cstate="print">
            <a:lum bright="-10000" contrast="10000"/>
          </a:blip>
          <a:srcRect b="17288"/>
          <a:stretch/>
        </p:blipFill>
        <p:spPr>
          <a:xfrm>
            <a:off x="3628" y="1"/>
            <a:ext cx="9140372" cy="6720116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/>
        </p:nvSpPr>
        <p:spPr>
          <a:xfrm>
            <a:off x="228600" y="177800"/>
            <a:ext cx="8686800" cy="6400800"/>
          </a:xfrm>
          <a:prstGeom prst="rect">
            <a:avLst/>
          </a:prstGeom>
          <a:solidFill>
            <a:srgbClr val="08121E">
              <a:alpha val="85098"/>
            </a:srgb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93841"/>
            <a:ext cx="86868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498600"/>
            <a:ext cx="8686800" cy="5080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7789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511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b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7B7C4AE-8494-4834-AB3F-64102778CF6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7CC225F7-C109-44B5-B9FA-6DD123B04D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ебо"/>
          <p:cNvSpPr/>
          <p:nvPr/>
        </p:nvSpPr>
        <p:spPr>
          <a:xfrm>
            <a:off x="1914" y="-1"/>
            <a:ext cx="9141714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 lang="ru-RU" dirty="0"/>
          </a:p>
        </p:txBody>
      </p:sp>
      <p:sp>
        <p:nvSpPr>
          <p:cNvPr id="8" name="Вода3"/>
          <p:cNvSpPr/>
          <p:nvPr/>
        </p:nvSpPr>
        <p:spPr>
          <a:xfrm>
            <a:off x="1914" y="6064102"/>
            <a:ext cx="9141714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Вода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069" y="6256182"/>
            <a:ext cx="9141714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Вода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069" y="5979395"/>
            <a:ext cx="9141714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1572768"/>
            <a:ext cx="713232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066800"/>
            <a:ext cx="6629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33600" y="2057400"/>
            <a:ext cx="6324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8288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fld id="{91934A75-8E52-44F7-BD7A-23DAF00B0024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86200" y="6248400"/>
            <a:ext cx="3048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33657E8-550F-40FC-B610-F1A504C329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Garamond" pitchFamily="18" charset="0"/>
        <a:buChar char="−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404" y="692697"/>
            <a:ext cx="7202092" cy="2232247"/>
          </a:xfrm>
        </p:spPr>
        <p:txBody>
          <a:bodyPr>
            <a:normAutofit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Самые-самые домашние животные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429000"/>
            <a:ext cx="7200900" cy="1728192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Каждое животное уникально, но среди домашних питомцев различия между представителями одной породы гораздо заметнее. Это связано и с разной средой обитания, и с тем воздействием, которое оказывает на них хозяин, но вот внешние отличия объяснить гораздо сложнее. Как бы то ни было, среди домашних животных есть свои чемпионы в разных категориях, некоторые из них даже занесены в Книгу рекордов </a:t>
            </a:r>
            <a:r>
              <a:rPr lang="ru-RU" sz="14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Гиннесса</a:t>
            </a:r>
            <a:r>
              <a:rPr lang="ru-RU" sz="14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4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6296" y="6381328"/>
            <a:ext cx="170271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 smtClean="0"/>
              <a:t>www.zooclub.ru</a:t>
            </a:r>
            <a:endParaRPr lang="ru-RU" sz="1400" b="1" dirty="0"/>
          </a:p>
        </p:txBody>
      </p:sp>
      <p:pic>
        <p:nvPicPr>
          <p:cNvPr id="5" name="Рисунок 4" descr="3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88640"/>
            <a:ext cx="3064519" cy="1700808"/>
          </a:xfrm>
          <a:prstGeom prst="rect">
            <a:avLst/>
          </a:prstGeom>
        </p:spPr>
      </p:pic>
      <p:pic>
        <p:nvPicPr>
          <p:cNvPr id="6" name="Рисунок 5" descr="6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941168"/>
            <a:ext cx="1877194" cy="15505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Самая маленькая собака в мире </a:t>
            </a:r>
            <a:r>
              <a:rPr lang="ru-RU" sz="2800" dirty="0" smtClean="0"/>
              <a:t>(по данным 21.02.2013 г.) является </a:t>
            </a:r>
            <a:r>
              <a:rPr lang="ru-RU" sz="2800" b="1" dirty="0" smtClean="0"/>
              <a:t>чихуахуа Миракли Милли</a:t>
            </a:r>
            <a:r>
              <a:rPr lang="ru-RU" sz="2800" dirty="0" smtClean="0"/>
              <a:t>, родившаяся в 2011 году. Милли принадлежит заводчице </a:t>
            </a:r>
            <a:r>
              <a:rPr lang="ru-RU" sz="2800" dirty="0" err="1" smtClean="0"/>
              <a:t>Ванесе</a:t>
            </a:r>
            <a:r>
              <a:rPr lang="ru-RU" sz="2800" dirty="0" smtClean="0"/>
              <a:t> </a:t>
            </a:r>
            <a:r>
              <a:rPr lang="ru-RU" sz="2800" dirty="0" err="1" smtClean="0"/>
              <a:t>Семлер</a:t>
            </a:r>
            <a:r>
              <a:rPr lang="ru-RU" sz="2800" dirty="0" smtClean="0"/>
              <a:t> </a:t>
            </a:r>
            <a:r>
              <a:rPr lang="ru-RU" sz="2800" dirty="0" err="1" smtClean="0"/>
              <a:t>оф</a:t>
            </a:r>
            <a:r>
              <a:rPr lang="ru-RU" sz="2800" dirty="0" smtClean="0"/>
              <a:t> </a:t>
            </a:r>
            <a:r>
              <a:rPr lang="ru-RU" sz="2800" dirty="0" err="1" smtClean="0"/>
              <a:t>Дорадо</a:t>
            </a:r>
            <a:r>
              <a:rPr lang="ru-RU" sz="2800" dirty="0" smtClean="0"/>
              <a:t>, из Пуэрто-Рико. Ее рост всего 9,65 см!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>Миниатюрная корова - панда</a:t>
            </a:r>
            <a:endParaRPr lang="ru-RU" b="1" dirty="0"/>
          </a:p>
        </p:txBody>
      </p:sp>
      <p:pic>
        <p:nvPicPr>
          <p:cNvPr id="6" name="Содержимое 5" descr="316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124744"/>
            <a:ext cx="7071224" cy="4707415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Самой маленькой коровой </a:t>
            </a:r>
            <a:r>
              <a:rPr lang="ru-RU" sz="3200" dirty="0" smtClean="0"/>
              <a:t>стала корова по кличке </a:t>
            </a:r>
            <a:r>
              <a:rPr lang="ru-RU" sz="3200" b="1" dirty="0" err="1" smtClean="0"/>
              <a:t>Сволоу</a:t>
            </a:r>
            <a:r>
              <a:rPr lang="ru-RU" sz="3200" dirty="0" smtClean="0"/>
              <a:t>. Она проживает в графстве </a:t>
            </a:r>
            <a:r>
              <a:rPr lang="ru-RU" sz="3200" dirty="0" err="1" smtClean="0"/>
              <a:t>Чешир</a:t>
            </a:r>
            <a:r>
              <a:rPr lang="ru-RU" sz="3200" dirty="0" smtClean="0"/>
              <a:t> (Англия). </a:t>
            </a:r>
            <a:r>
              <a:rPr lang="ru-RU" sz="3200" dirty="0" err="1" smtClean="0"/>
              <a:t>Сволоу</a:t>
            </a:r>
            <a:r>
              <a:rPr lang="ru-RU" sz="3200" dirty="0" smtClean="0"/>
              <a:t> уже 11 лет, а ее рост всего 80 см.</a:t>
            </a: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643544"/>
          </a:xfrm>
        </p:spPr>
        <p:txBody>
          <a:bodyPr/>
          <a:lstStyle/>
          <a:p>
            <a:pPr algn="r"/>
            <a:r>
              <a:rPr lang="ru-RU" b="1" dirty="0" err="1" smtClean="0"/>
              <a:t>Мини-майялино</a:t>
            </a:r>
            <a:endParaRPr lang="ru-RU" b="1" dirty="0"/>
          </a:p>
        </p:txBody>
      </p:sp>
      <p:pic>
        <p:nvPicPr>
          <p:cNvPr id="8" name="Содержимое 7" descr="4636558661_2f33dd8879_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7853968" cy="4086517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Самая мелкая порода свиней – </a:t>
            </a:r>
            <a:r>
              <a:rPr lang="ru-RU" sz="3600" b="1" dirty="0" err="1" smtClean="0"/>
              <a:t>мини-майялино</a:t>
            </a:r>
            <a:r>
              <a:rPr lang="ru-RU" sz="3600" dirty="0" smtClean="0"/>
              <a:t>. Она была выведена итальянцем С. </a:t>
            </a:r>
            <a:r>
              <a:rPr lang="ru-RU" sz="3600" dirty="0" err="1" smtClean="0"/>
              <a:t>Морини</a:t>
            </a:r>
            <a:r>
              <a:rPr lang="ru-RU" sz="3600" dirty="0" smtClean="0"/>
              <a:t>. Вес взрослой свиньи этой породы всего 9 кг.</a:t>
            </a:r>
            <a:endParaRPr lang="ru-RU" sz="3600" dirty="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>Немецкий дог</a:t>
            </a:r>
            <a:endParaRPr lang="ru-RU" b="1" dirty="0"/>
          </a:p>
        </p:txBody>
      </p:sp>
      <p:pic>
        <p:nvPicPr>
          <p:cNvPr id="6" name="Содержимое 5" descr="316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052736"/>
            <a:ext cx="7208579" cy="4809152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Самая высокая и самая тяжелая собака – Гигант </a:t>
            </a:r>
            <a:r>
              <a:rPr lang="ru-RU" sz="3600" b="1" dirty="0" err="1" smtClean="0"/>
              <a:t>Джорж</a:t>
            </a:r>
            <a:r>
              <a:rPr lang="ru-RU" sz="3600" dirty="0" smtClean="0"/>
              <a:t>, четырехлетний голубой немецкий дог. Его рост 111 см, а вес – 92 кг (действующий рекорд мира).</a:t>
            </a:r>
            <a:endParaRPr lang="ru-RU" sz="3600" dirty="0"/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>Кролики породы фландр</a:t>
            </a:r>
            <a:endParaRPr lang="ru-RU" b="1" dirty="0"/>
          </a:p>
        </p:txBody>
      </p:sp>
      <p:pic>
        <p:nvPicPr>
          <p:cNvPr id="6" name="Содержимое 5" descr="31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268760"/>
            <a:ext cx="7037814" cy="4524309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Самый большой кролик  </a:t>
            </a:r>
            <a:r>
              <a:rPr lang="ru-RU" sz="2800" dirty="0" smtClean="0"/>
              <a:t>весит 22 кг. Он родом из Великобритании и зовут его </a:t>
            </a:r>
            <a:r>
              <a:rPr lang="ru-RU" sz="2800" b="1" dirty="0" err="1" smtClean="0"/>
              <a:t>Дариус</a:t>
            </a:r>
            <a:r>
              <a:rPr lang="ru-RU" sz="2800" dirty="0" smtClean="0"/>
              <a:t>. Кролик - сын бывших чемпионов в этой же категории, но уже сейчас полуторагодовалый </a:t>
            </a:r>
            <a:r>
              <a:rPr lang="ru-RU" sz="2800" dirty="0" err="1" smtClean="0"/>
              <a:t>Дариус</a:t>
            </a:r>
            <a:r>
              <a:rPr lang="ru-RU" sz="2800" dirty="0" smtClean="0"/>
              <a:t> обогнал своих предков-рекордсменов на пару килограмм.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err="1" smtClean="0"/>
              <a:t>Уайтсулли</a:t>
            </a:r>
            <a:endParaRPr lang="ru-RU" b="1" dirty="0"/>
          </a:p>
        </p:txBody>
      </p:sp>
      <p:pic>
        <p:nvPicPr>
          <p:cNvPr id="4" name="Содержимое 3" descr="127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052736"/>
            <a:ext cx="5972993" cy="4778394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787560"/>
          </a:xfrm>
        </p:spPr>
        <p:txBody>
          <a:bodyPr/>
          <a:lstStyle/>
          <a:p>
            <a:pPr algn="r"/>
            <a:r>
              <a:rPr lang="ru-RU" b="1" dirty="0" err="1" smtClean="0"/>
              <a:t>Тинкер-той</a:t>
            </a:r>
            <a:endParaRPr lang="ru-RU" b="1" dirty="0"/>
          </a:p>
        </p:txBody>
      </p:sp>
      <p:pic>
        <p:nvPicPr>
          <p:cNvPr id="4" name="Содержимое 3" descr="127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412776"/>
            <a:ext cx="6768751" cy="4442762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Самая крупная порода домашних кур  – </a:t>
            </a:r>
            <a:r>
              <a:rPr lang="ru-RU" sz="2800" b="1" dirty="0" err="1" smtClean="0"/>
              <a:t>уайтсулли</a:t>
            </a:r>
            <a:r>
              <a:rPr lang="ru-RU" sz="2800" dirty="0" smtClean="0"/>
              <a:t>. Ее представители способны достигать веса 8-10 кг. Самый крупный петух этой породы – </a:t>
            </a:r>
            <a:r>
              <a:rPr lang="ru-RU" sz="2800" dirty="0" err="1" smtClean="0"/>
              <a:t>Биг</a:t>
            </a:r>
            <a:r>
              <a:rPr lang="ru-RU" sz="2800" dirty="0" smtClean="0"/>
              <a:t> Сноу – весил 10,36 кг и принадлежал Рональду </a:t>
            </a:r>
            <a:r>
              <a:rPr lang="ru-RU" sz="2800" dirty="0" err="1" smtClean="0"/>
              <a:t>Аллдриджу</a:t>
            </a:r>
            <a:r>
              <a:rPr lang="ru-RU" sz="2800" dirty="0" smtClean="0"/>
              <a:t> из г. </a:t>
            </a:r>
            <a:r>
              <a:rPr lang="ru-RU" sz="2800" dirty="0" err="1" smtClean="0"/>
              <a:t>Деучар</a:t>
            </a:r>
            <a:r>
              <a:rPr lang="ru-RU" sz="2800" dirty="0" smtClean="0"/>
              <a:t>, </a:t>
            </a:r>
            <a:r>
              <a:rPr lang="ru-RU" sz="2800" dirty="0" err="1" smtClean="0"/>
              <a:t>Квинсленд</a:t>
            </a:r>
            <a:r>
              <a:rPr lang="ru-RU" sz="2800" dirty="0" smtClean="0"/>
              <a:t>, Австралия в 1992 г.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643544"/>
          </a:xfrm>
        </p:spPr>
        <p:txBody>
          <a:bodyPr/>
          <a:lstStyle/>
          <a:p>
            <a:pPr algn="r"/>
            <a:r>
              <a:rPr lang="ru-RU" b="1" dirty="0" err="1" smtClean="0"/>
              <a:t>Мейн-куны</a:t>
            </a:r>
            <a:endParaRPr lang="ru-RU" b="1" dirty="0"/>
          </a:p>
        </p:txBody>
      </p:sp>
      <p:pic>
        <p:nvPicPr>
          <p:cNvPr id="6" name="Содержимое 5" descr="31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24744"/>
            <a:ext cx="7280587" cy="4857192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Самой длинной кошкой </a:t>
            </a:r>
            <a:r>
              <a:rPr lang="ru-RU" sz="2800" dirty="0" smtClean="0"/>
              <a:t>28 августа 2010 года был признан пятилетний кот </a:t>
            </a:r>
            <a:r>
              <a:rPr lang="ru-RU" sz="2800" b="1" dirty="0" err="1" smtClean="0"/>
              <a:t>Мимэйнс</a:t>
            </a:r>
            <a:r>
              <a:rPr lang="ru-RU" sz="2800" b="1" dirty="0" smtClean="0"/>
              <a:t> Стюарт </a:t>
            </a:r>
            <a:r>
              <a:rPr lang="ru-RU" sz="2800" b="1" dirty="0" err="1" smtClean="0"/>
              <a:t>Джиллигэн</a:t>
            </a:r>
            <a:r>
              <a:rPr lang="ru-RU" sz="2800" dirty="0" smtClean="0"/>
              <a:t>, породы мейн-кун, принадлежащий Робину </a:t>
            </a:r>
            <a:r>
              <a:rPr lang="ru-RU" sz="2800" dirty="0" err="1" smtClean="0"/>
              <a:t>Хендриксону</a:t>
            </a:r>
            <a:r>
              <a:rPr lang="ru-RU" sz="2800" dirty="0" smtClean="0"/>
              <a:t> и Эрику </a:t>
            </a:r>
            <a:r>
              <a:rPr lang="ru-RU" sz="2800" dirty="0" err="1" smtClean="0"/>
              <a:t>Брэндснессу</a:t>
            </a:r>
            <a:r>
              <a:rPr lang="ru-RU" sz="2800" dirty="0" smtClean="0"/>
              <a:t> (США). Его длина составила 123 см!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132319" cy="643544"/>
          </a:xfrm>
        </p:spPr>
        <p:txBody>
          <a:bodyPr/>
          <a:lstStyle/>
          <a:p>
            <a:pPr algn="r"/>
            <a:r>
              <a:rPr lang="ru-RU" b="1" dirty="0" smtClean="0"/>
              <a:t>Овца породы </a:t>
            </a:r>
            <a:r>
              <a:rPr lang="ru-RU" b="1" dirty="0" err="1" smtClean="0"/>
              <a:t>суффолк</a:t>
            </a:r>
            <a:endParaRPr lang="ru-RU" b="1" dirty="0"/>
          </a:p>
        </p:txBody>
      </p:sp>
      <p:pic>
        <p:nvPicPr>
          <p:cNvPr id="6" name="Содержимое 5" descr="31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052736"/>
            <a:ext cx="7005872" cy="476399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Самая крупная овца </a:t>
            </a:r>
            <a:r>
              <a:rPr lang="ru-RU" sz="2800" dirty="0" smtClean="0"/>
              <a:t>была найдена в США, штат Орегон, в хозяйстве семьи </a:t>
            </a:r>
            <a:r>
              <a:rPr lang="ru-RU" sz="2800" dirty="0" err="1" smtClean="0"/>
              <a:t>Шальбергерам</a:t>
            </a:r>
            <a:r>
              <a:rPr lang="ru-RU" sz="2800" dirty="0" smtClean="0"/>
              <a:t>. Трехлетний баран по кличке </a:t>
            </a:r>
            <a:r>
              <a:rPr lang="ru-RU" sz="2800" b="1" dirty="0" err="1" smtClean="0"/>
              <a:t>Стрэтфорд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Уиспер</a:t>
            </a:r>
            <a:r>
              <a:rPr lang="ru-RU" sz="2800" b="1" dirty="0" smtClean="0"/>
              <a:t> </a:t>
            </a:r>
            <a:r>
              <a:rPr lang="ru-RU" sz="2800" dirty="0" smtClean="0"/>
              <a:t>принадлежит к </a:t>
            </a:r>
            <a:r>
              <a:rPr lang="ru-RU" sz="2800" dirty="0" err="1" smtClean="0"/>
              <a:t>суффолкской</a:t>
            </a:r>
            <a:r>
              <a:rPr lang="ru-RU" sz="2800" dirty="0" smtClean="0"/>
              <a:t> породе. Его рост в холке – 1,09 м, а вес – чуть больше 247 кг. С этими показателями он и попал в Книгу рекордов </a:t>
            </a:r>
            <a:r>
              <a:rPr lang="ru-RU" sz="2800" dirty="0" err="1" smtClean="0"/>
              <a:t>Гиннесса</a:t>
            </a:r>
            <a:r>
              <a:rPr lang="ru-RU" sz="2800" dirty="0" smtClean="0"/>
              <a:t> 2012 года.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err="1" smtClean="0"/>
              <a:t>Олд</a:t>
            </a:r>
            <a:r>
              <a:rPr lang="ru-RU" b="1" dirty="0" smtClean="0"/>
              <a:t> Слот </a:t>
            </a:r>
            <a:endParaRPr lang="ru-RU" b="1" dirty="0"/>
          </a:p>
        </p:txBody>
      </p:sp>
      <p:pic>
        <p:nvPicPr>
          <p:cNvPr id="4" name="Содержимое 3" descr="127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5255" y="942420"/>
            <a:ext cx="7373169" cy="4718828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Самая крупная свинья  </a:t>
            </a:r>
            <a:r>
              <a:rPr lang="ru-RU" sz="2800" dirty="0" smtClean="0"/>
              <a:t>родом из Великобритании. Хряк по кличке </a:t>
            </a:r>
            <a:r>
              <a:rPr lang="ru-RU" sz="2800" b="1" dirty="0" err="1" smtClean="0"/>
              <a:t>Олд</a:t>
            </a:r>
            <a:r>
              <a:rPr lang="ru-RU" sz="2800" b="1" dirty="0" smtClean="0"/>
              <a:t> Слот </a:t>
            </a:r>
            <a:r>
              <a:rPr lang="ru-RU" sz="2800" dirty="0" smtClean="0"/>
              <a:t>глостерской породы был выращен фермером графства </a:t>
            </a:r>
            <a:r>
              <a:rPr lang="ru-RU" sz="2800" dirty="0" err="1" smtClean="0"/>
              <a:t>Чешир</a:t>
            </a:r>
            <a:r>
              <a:rPr lang="ru-RU" sz="2800" dirty="0" smtClean="0"/>
              <a:t> Джозефом </a:t>
            </a:r>
            <a:r>
              <a:rPr lang="ru-RU" sz="2800" dirty="0" err="1" smtClean="0"/>
              <a:t>Эстбери</a:t>
            </a:r>
            <a:r>
              <a:rPr lang="ru-RU" sz="2800" dirty="0" smtClean="0"/>
              <a:t>. Вес хряка равнялся 6395 кг. Длина его тела составляла 2 м 94 см, а высота в холке – 1 м 43 см.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err="1" smtClean="0"/>
              <a:t>Аполло</a:t>
            </a:r>
            <a:r>
              <a:rPr lang="ru-RU" b="1" dirty="0" smtClean="0"/>
              <a:t> и </a:t>
            </a:r>
            <a:r>
              <a:rPr lang="ru-RU" b="1" dirty="0" err="1" smtClean="0"/>
              <a:t>Анак</a:t>
            </a:r>
            <a:endParaRPr lang="ru-RU" b="1" dirty="0"/>
          </a:p>
        </p:txBody>
      </p:sp>
      <p:pic>
        <p:nvPicPr>
          <p:cNvPr id="4" name="Содержимое 3" descr="20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92923" y="908721"/>
            <a:ext cx="4595301" cy="4873804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Самыми крупными мулами  </a:t>
            </a:r>
            <a:r>
              <a:rPr lang="ru-RU" sz="2800" dirty="0" smtClean="0"/>
              <a:t>в истории являются </a:t>
            </a:r>
            <a:r>
              <a:rPr lang="ru-RU" sz="2800" b="1" dirty="0" err="1" smtClean="0"/>
              <a:t>Аполло</a:t>
            </a:r>
            <a:r>
              <a:rPr lang="ru-RU" sz="2800" dirty="0" smtClean="0"/>
              <a:t> (родился в 1977 г) и </a:t>
            </a:r>
            <a:r>
              <a:rPr lang="ru-RU" sz="2800" b="1" dirty="0" err="1" smtClean="0"/>
              <a:t>Анак</a:t>
            </a:r>
            <a:r>
              <a:rPr lang="ru-RU" sz="2800" dirty="0" smtClean="0"/>
              <a:t> (родился в 1976 г). Они принадлежали Герберту Мюллеру (США, штат Иллинойс). Высота </a:t>
            </a:r>
            <a:r>
              <a:rPr lang="ru-RU" sz="2800" dirty="0" err="1" smtClean="0"/>
              <a:t>Аполло</a:t>
            </a:r>
            <a:r>
              <a:rPr lang="ru-RU" sz="2800" dirty="0" smtClean="0"/>
              <a:t> равнялась 1,96 м, вес 998 кг, высота </a:t>
            </a:r>
            <a:r>
              <a:rPr lang="ru-RU" sz="2800" dirty="0" err="1" smtClean="0"/>
              <a:t>Анака</a:t>
            </a:r>
            <a:r>
              <a:rPr lang="ru-RU" sz="2800" dirty="0" smtClean="0"/>
              <a:t> - 1,91 м, а вес был 952,2 кг.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err="1" smtClean="0"/>
              <a:t>Олд</a:t>
            </a:r>
            <a:r>
              <a:rPr lang="ru-RU" b="1" dirty="0" smtClean="0"/>
              <a:t> Билли</a:t>
            </a:r>
            <a:endParaRPr lang="ru-RU" b="1" dirty="0"/>
          </a:p>
        </p:txBody>
      </p:sp>
      <p:pic>
        <p:nvPicPr>
          <p:cNvPr id="4" name="Содержимое 3" descr="107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941319"/>
            <a:ext cx="6696743" cy="4833831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Самая маленькая кошка </a:t>
            </a:r>
            <a:r>
              <a:rPr lang="ru-RU" sz="2800" dirty="0" smtClean="0"/>
              <a:t>(с 1997 г.) – кот по кличке </a:t>
            </a:r>
            <a:r>
              <a:rPr lang="ru-RU" sz="2800" b="1" dirty="0" err="1" smtClean="0"/>
              <a:t>Тинкер-той</a:t>
            </a:r>
            <a:r>
              <a:rPr lang="ru-RU" sz="2800" dirty="0" smtClean="0"/>
              <a:t>, это помесь гималайской и персидской пород. Его хозяева чета </a:t>
            </a:r>
            <a:r>
              <a:rPr lang="ru-RU" sz="2800" dirty="0" err="1" smtClean="0"/>
              <a:t>Форбс</a:t>
            </a:r>
            <a:r>
              <a:rPr lang="ru-RU" sz="2800" dirty="0" smtClean="0"/>
              <a:t> проживают в местечке </a:t>
            </a:r>
            <a:r>
              <a:rPr lang="ru-RU" sz="2800" dirty="0" err="1" smtClean="0"/>
              <a:t>Тейлорвилл</a:t>
            </a:r>
            <a:r>
              <a:rPr lang="ru-RU" sz="2800" dirty="0" smtClean="0"/>
              <a:t>, что находится в США, штат Иллинойс. </a:t>
            </a:r>
            <a:r>
              <a:rPr lang="ru-RU" sz="2800" dirty="0" err="1" smtClean="0"/>
              <a:t>Тинкер-той</a:t>
            </a:r>
            <a:r>
              <a:rPr lang="ru-RU" sz="2800" dirty="0" smtClean="0"/>
              <a:t> обладает высотой всего лишь 7 см в холке, а длина его маленького тела – 19 см. 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Самая старая лошадь  – </a:t>
            </a:r>
            <a:r>
              <a:rPr lang="ru-RU" sz="2800" b="1" dirty="0" err="1" smtClean="0"/>
              <a:t>Олд</a:t>
            </a:r>
            <a:r>
              <a:rPr lang="ru-RU" sz="2800" b="1" dirty="0" smtClean="0"/>
              <a:t> Билли</a:t>
            </a:r>
            <a:r>
              <a:rPr lang="ru-RU" sz="2800" dirty="0" smtClean="0"/>
              <a:t>. Этот конь, владельцем которого был Э.Робинсон, умер естественной смертью в графстве Ланкашир (Великобритания) в 1822 году на 63-м году жизни.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err="1" smtClean="0"/>
              <a:t>Криам</a:t>
            </a:r>
            <a:r>
              <a:rPr lang="ru-RU" b="1" dirty="0" smtClean="0"/>
              <a:t> </a:t>
            </a:r>
            <a:r>
              <a:rPr lang="ru-RU" b="1" dirty="0" err="1" smtClean="0"/>
              <a:t>Пафф</a:t>
            </a:r>
            <a:endParaRPr lang="ru-RU" b="1" dirty="0"/>
          </a:p>
        </p:txBody>
      </p:sp>
      <p:pic>
        <p:nvPicPr>
          <p:cNvPr id="6" name="Содержимое 5" descr="31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1124744"/>
            <a:ext cx="3784310" cy="5049351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Самой старой кошкой</a:t>
            </a:r>
            <a:r>
              <a:rPr lang="ru-RU" sz="2400" dirty="0" smtClean="0"/>
              <a:t>, согласно официальным документам, признана кошка </a:t>
            </a:r>
            <a:r>
              <a:rPr lang="ru-RU" sz="2400" b="1" dirty="0" err="1" smtClean="0"/>
              <a:t>Криам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Пафф</a:t>
            </a:r>
            <a:r>
              <a:rPr lang="ru-RU" sz="2400" dirty="0" smtClean="0"/>
              <a:t>, жившая в г. </a:t>
            </a:r>
            <a:r>
              <a:rPr lang="ru-RU" sz="2400" dirty="0" err="1" smtClean="0"/>
              <a:t>Аустин</a:t>
            </a:r>
            <a:r>
              <a:rPr lang="ru-RU" sz="2400" dirty="0" smtClean="0"/>
              <a:t>, Техас (США). Родилась кошка 3 августа 1967 года, а умерла 6 августа 2005 года. </a:t>
            </a:r>
            <a:r>
              <a:rPr lang="ru-RU" sz="2400" dirty="0" err="1" smtClean="0"/>
              <a:t>Криам</a:t>
            </a:r>
            <a:r>
              <a:rPr lang="ru-RU" sz="2400" dirty="0" smtClean="0"/>
              <a:t> прожила 38 лет и 3 дня! Этот рекорд был зафиксирован в 2010 году.  Сейчас старейшей кошкой в мире считается </a:t>
            </a:r>
            <a:r>
              <a:rPr lang="ru-RU" sz="2400" b="1" dirty="0" smtClean="0"/>
              <a:t>Люси</a:t>
            </a:r>
            <a:r>
              <a:rPr lang="ru-RU" sz="2400" dirty="0" smtClean="0"/>
              <a:t>, живущая в Великобритании. В 2011 году ей исполнилось 39 лет.</a:t>
            </a:r>
            <a:endParaRPr lang="ru-RU" sz="2400" dirty="0"/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31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7809774" cy="4395787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Самая старая овца </a:t>
            </a:r>
            <a:r>
              <a:rPr lang="ru-RU" sz="3200" dirty="0" smtClean="0"/>
              <a:t>прожила 28 лет и 51 неделю. Ей была гибридная особь, выращенная компанией "</a:t>
            </a:r>
            <a:r>
              <a:rPr lang="ru-RU" sz="3200" dirty="0" err="1" smtClean="0"/>
              <a:t>Гриффитс</a:t>
            </a:r>
            <a:r>
              <a:rPr lang="ru-RU" sz="3200" dirty="0" smtClean="0"/>
              <a:t> и Дэвис" (Уэльс, Великобритания).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643544"/>
          </a:xfrm>
        </p:spPr>
        <p:txBody>
          <a:bodyPr>
            <a:normAutofit/>
          </a:bodyPr>
          <a:lstStyle/>
          <a:p>
            <a:pPr algn="r"/>
            <a:r>
              <a:rPr lang="ru-RU" b="1" dirty="0" err="1" smtClean="0"/>
              <a:t>Джунгарский</a:t>
            </a:r>
            <a:r>
              <a:rPr lang="ru-RU" b="1" dirty="0" smtClean="0"/>
              <a:t> хомяк</a:t>
            </a:r>
            <a:endParaRPr lang="ru-RU" b="1" dirty="0"/>
          </a:p>
        </p:txBody>
      </p:sp>
      <p:pic>
        <p:nvPicPr>
          <p:cNvPr id="6" name="Содержимое 5" descr="31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6992555" cy="466503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Самый большой выводок хомячков  </a:t>
            </a:r>
            <a:r>
              <a:rPr lang="ru-RU" sz="2800" dirty="0" smtClean="0"/>
              <a:t>появился в США в 1974 году. Самка хомяка, владельцами которой была семья Миллер, родила 26 малышей, что в 3 раза превосходит средний показатель рождаемости у хомяков.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err="1" smtClean="0"/>
              <a:t>Дремонские</a:t>
            </a:r>
            <a:r>
              <a:rPr lang="ru-RU" b="1" dirty="0" smtClean="0"/>
              <a:t> коровы</a:t>
            </a:r>
            <a:endParaRPr lang="ru-RU" b="1" dirty="0"/>
          </a:p>
        </p:txBody>
      </p:sp>
      <p:pic>
        <p:nvPicPr>
          <p:cNvPr id="4" name="Содержимое 3" descr="127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087102"/>
            <a:ext cx="7056784" cy="4728045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Самой плодовитой и самой старой коровой</a:t>
            </a:r>
            <a:r>
              <a:rPr lang="ru-RU" sz="2800" dirty="0" smtClean="0"/>
              <a:t> оказалась </a:t>
            </a:r>
            <a:r>
              <a:rPr lang="ru-RU" sz="2800" b="1" dirty="0" smtClean="0"/>
              <a:t>Большая Берта </a:t>
            </a:r>
            <a:r>
              <a:rPr lang="ru-RU" sz="2800" dirty="0" smtClean="0"/>
              <a:t>(Ирландия). Корова </a:t>
            </a:r>
            <a:r>
              <a:rPr lang="ru-RU" sz="2800" dirty="0" err="1" smtClean="0"/>
              <a:t>дремонской</a:t>
            </a:r>
            <a:r>
              <a:rPr lang="ru-RU" sz="2800" dirty="0" smtClean="0"/>
              <a:t> породы за свою  жизнь дала жизнь 39-ти телятам. Берта не дожила всего три месяца до своего 49 дня рождения.</a:t>
            </a:r>
          </a:p>
        </p:txBody>
      </p:sp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>Домашние свиньи</a:t>
            </a:r>
            <a:endParaRPr lang="ru-RU" b="1" dirty="0"/>
          </a:p>
        </p:txBody>
      </p:sp>
      <p:pic>
        <p:nvPicPr>
          <p:cNvPr id="6" name="Содержимое 5" descr="125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980728"/>
            <a:ext cx="7457909" cy="4662264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715552"/>
          </a:xfrm>
        </p:spPr>
        <p:txBody>
          <a:bodyPr/>
          <a:lstStyle/>
          <a:p>
            <a:pPr algn="r"/>
            <a:r>
              <a:rPr lang="ru-RU" b="1" dirty="0" smtClean="0"/>
              <a:t>Пони </a:t>
            </a:r>
            <a:r>
              <a:rPr lang="ru-RU" b="1" dirty="0" err="1" smtClean="0"/>
              <a:t>фалабелла</a:t>
            </a:r>
            <a:endParaRPr lang="ru-RU" b="1" dirty="0"/>
          </a:p>
        </p:txBody>
      </p:sp>
      <p:pic>
        <p:nvPicPr>
          <p:cNvPr id="6" name="Содержимое 5" descr="31633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196752"/>
            <a:ext cx="6815657" cy="4595700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Самая плодовитая домашняя свинья не имеет клички. </a:t>
            </a:r>
            <a:r>
              <a:rPr lang="ru-RU" sz="2800" dirty="0" smtClean="0"/>
              <a:t>Свиноматку крупной белой породы вырастил X. С. </a:t>
            </a:r>
            <a:r>
              <a:rPr lang="ru-RU" sz="2800" dirty="0" err="1" smtClean="0"/>
              <a:t>Педлингхэму</a:t>
            </a:r>
            <a:r>
              <a:rPr lang="ru-RU" sz="2800" dirty="0" smtClean="0"/>
              <a:t>. Она прожила долгую жизнь (10 лет), за которую родила 385 поросят (22 опороса).</a:t>
            </a:r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571536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err="1" smtClean="0"/>
              <a:t>Тиггер</a:t>
            </a:r>
            <a:endParaRPr lang="ru-RU" b="1" dirty="0"/>
          </a:p>
        </p:txBody>
      </p:sp>
      <p:pic>
        <p:nvPicPr>
          <p:cNvPr id="4" name="Содержимое 3" descr="127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00122" y="1124744"/>
            <a:ext cx="7000270" cy="4608512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Самая длинноухая собака </a:t>
            </a:r>
            <a:r>
              <a:rPr lang="ru-RU" sz="2800" dirty="0" smtClean="0"/>
              <a:t>– </a:t>
            </a:r>
            <a:r>
              <a:rPr lang="ru-RU" sz="2800" dirty="0" err="1" smtClean="0"/>
              <a:t>бладхаунд</a:t>
            </a:r>
            <a:r>
              <a:rPr lang="ru-RU" sz="2800" dirty="0" smtClean="0"/>
              <a:t> по кличке </a:t>
            </a:r>
            <a:r>
              <a:rPr lang="ru-RU" sz="2800" b="1" dirty="0" err="1" smtClean="0"/>
              <a:t>Тиггер</a:t>
            </a:r>
            <a:r>
              <a:rPr lang="ru-RU" sz="2800" b="1" dirty="0" smtClean="0"/>
              <a:t>.</a:t>
            </a:r>
            <a:r>
              <a:rPr lang="ru-RU" sz="2800" dirty="0" smtClean="0"/>
              <a:t> Он проживает со своими хозяевами - Брайаном и Кристиной </a:t>
            </a:r>
            <a:r>
              <a:rPr lang="ru-RU" sz="2800" dirty="0" err="1" smtClean="0"/>
              <a:t>Флесснер</a:t>
            </a:r>
            <a:r>
              <a:rPr lang="ru-RU" sz="2800" dirty="0" smtClean="0"/>
              <a:t> в Иллинойсе (США).  Длина его правого уха - 34,9 см, а левого – 34,2 см. К сожалению, в 2009 года </a:t>
            </a:r>
            <a:r>
              <a:rPr lang="ru-RU" sz="2800" dirty="0" err="1" smtClean="0"/>
              <a:t>Тиггер</a:t>
            </a:r>
            <a:r>
              <a:rPr lang="ru-RU" sz="2800" dirty="0" smtClean="0"/>
              <a:t> умер.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643544"/>
          </a:xfrm>
        </p:spPr>
        <p:txBody>
          <a:bodyPr/>
          <a:lstStyle/>
          <a:p>
            <a:pPr algn="r"/>
            <a:r>
              <a:rPr lang="ru-RU" b="1" dirty="0" smtClean="0"/>
              <a:t>Метис </a:t>
            </a:r>
            <a:r>
              <a:rPr lang="ru-RU" b="1" dirty="0" err="1" smtClean="0"/>
              <a:t>Роуз</a:t>
            </a:r>
            <a:endParaRPr lang="ru-RU" b="1" dirty="0"/>
          </a:p>
        </p:txBody>
      </p:sp>
      <p:pic>
        <p:nvPicPr>
          <p:cNvPr id="6" name="Содержимое 5" descr="455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340768"/>
            <a:ext cx="6959674" cy="442888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Самая ловкая собака </a:t>
            </a:r>
            <a:r>
              <a:rPr lang="ru-RU" sz="3200" dirty="0" smtClean="0"/>
              <a:t>– метис </a:t>
            </a:r>
            <a:r>
              <a:rPr lang="ru-RU" sz="3200" dirty="0" err="1" smtClean="0"/>
              <a:t>бордер-колли</a:t>
            </a:r>
            <a:r>
              <a:rPr lang="ru-RU" sz="3200" dirty="0" smtClean="0"/>
              <a:t> и лабрадора ретривера - </a:t>
            </a:r>
            <a:r>
              <a:rPr lang="ru-RU" sz="3200" b="1" dirty="0" err="1" smtClean="0"/>
              <a:t>Роуз</a:t>
            </a:r>
            <a:r>
              <a:rPr lang="ru-RU" sz="3200" dirty="0" smtClean="0"/>
              <a:t>. Она удивила всех талантом ловить и удерживать сразу семь летающих дисков.</a:t>
            </a:r>
            <a:endParaRPr lang="ru-RU" sz="3200" dirty="0"/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Домашние животные способны удивлять и восхищать своими «достижениями» не хуже диких своих собратьев или людей. Все указанные в этой статье животные являются рекордсменами мира и включены в Книгу рекордов </a:t>
            </a:r>
            <a:r>
              <a:rPr lang="ru-RU" sz="2800" b="1" dirty="0" err="1" smtClean="0"/>
              <a:t>Гиннесса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500" b="1" dirty="0" smtClean="0"/>
              <a:t>Самая маленькая известная лошадь </a:t>
            </a:r>
            <a:r>
              <a:rPr lang="ru-RU" sz="2500" dirty="0" smtClean="0"/>
              <a:t>– конь по кличке </a:t>
            </a:r>
            <a:r>
              <a:rPr lang="ru-RU" sz="2500" b="1" dirty="0" err="1" smtClean="0"/>
              <a:t>Литтл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Пампкин</a:t>
            </a:r>
            <a:r>
              <a:rPr lang="ru-RU" sz="2500" dirty="0" smtClean="0"/>
              <a:t>. Его высота в 30.11.1973 г была 35,5 см, а вес – всего 9 кг! Жеребцом владел Джеймс Уильямс-младший – хозяин фермы по разведению мини-лошадей «</a:t>
            </a:r>
            <a:r>
              <a:rPr lang="ru-RU" sz="2500" dirty="0" err="1" smtClean="0"/>
              <a:t>Делла</a:t>
            </a:r>
            <a:r>
              <a:rPr lang="ru-RU" sz="2500" dirty="0" smtClean="0"/>
              <a:t> </a:t>
            </a:r>
            <a:r>
              <a:rPr lang="ru-RU" sz="2500" dirty="0" err="1" smtClean="0"/>
              <a:t>Терра</a:t>
            </a:r>
            <a:r>
              <a:rPr lang="ru-RU" sz="2500" dirty="0" smtClean="0"/>
              <a:t>» (США, Южная Каролина). </a:t>
            </a:r>
            <a:r>
              <a:rPr lang="ru-RU" sz="2500" b="1" dirty="0" smtClean="0"/>
              <a:t>Самой маленькой </a:t>
            </a:r>
            <a:r>
              <a:rPr lang="ru-RU" sz="2500" b="1" dirty="0" err="1" smtClean="0"/>
              <a:t>нынеживущей</a:t>
            </a:r>
            <a:r>
              <a:rPr lang="ru-RU" sz="2500" b="1" dirty="0" smtClean="0"/>
              <a:t> лошадью</a:t>
            </a:r>
            <a:r>
              <a:rPr lang="ru-RU" sz="2500" dirty="0" smtClean="0"/>
              <a:t> считается кобыла по кличке </a:t>
            </a:r>
            <a:r>
              <a:rPr lang="ru-RU" sz="2500" b="1" dirty="0" err="1" smtClean="0"/>
              <a:t>Дюймовочка</a:t>
            </a:r>
            <a:r>
              <a:rPr lang="ru-RU" sz="2500" dirty="0" smtClean="0"/>
              <a:t> - ее рост 44,5 см.</a:t>
            </a: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А </a:t>
            </a:r>
            <a:r>
              <a:rPr lang="ru-RU" sz="2800" b="1" dirty="0" smtClean="0"/>
              <a:t>самой маленькой породой лошадей </a:t>
            </a:r>
            <a:r>
              <a:rPr lang="ru-RU" sz="2800" dirty="0" smtClean="0"/>
              <a:t>в мире признана аргентинская порода </a:t>
            </a:r>
            <a:r>
              <a:rPr lang="ru-RU" sz="2800" b="1" dirty="0" err="1" smtClean="0"/>
              <a:t>фалабелла</a:t>
            </a:r>
            <a:r>
              <a:rPr lang="ru-RU" sz="2800" dirty="0" smtClean="0"/>
              <a:t>. Рост ее представителей – 38-45 см, а вес – 12-17 кг.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643544"/>
          </a:xfrm>
        </p:spPr>
        <p:txBody>
          <a:bodyPr/>
          <a:lstStyle/>
          <a:p>
            <a:pPr algn="r"/>
            <a:r>
              <a:rPr lang="ru-RU" b="1" dirty="0" err="1" smtClean="0"/>
              <a:t>Уэсанская</a:t>
            </a:r>
            <a:r>
              <a:rPr lang="ru-RU" b="1" dirty="0" smtClean="0"/>
              <a:t> порода овец</a:t>
            </a:r>
            <a:endParaRPr lang="ru-RU" b="1" dirty="0"/>
          </a:p>
        </p:txBody>
      </p:sp>
      <p:pic>
        <p:nvPicPr>
          <p:cNvPr id="4" name="Содержимое 3" descr="127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4038" y="1057579"/>
            <a:ext cx="6344345" cy="4747685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Самая маленькая порода овец – </a:t>
            </a:r>
            <a:r>
              <a:rPr lang="ru-RU" sz="3200" b="1" dirty="0" err="1" smtClean="0"/>
              <a:t>уэсанская</a:t>
            </a:r>
            <a:r>
              <a:rPr lang="ru-RU" sz="3200" dirty="0" smtClean="0"/>
              <a:t>, выведенная на одноименном французском острове. Овцы этой породы весят около 14-16 кг при росте 45-49 см.</a:t>
            </a:r>
            <a:endParaRPr lang="ru-RU" sz="3200" dirty="0"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1" y="265176"/>
            <a:ext cx="7132319" cy="643544"/>
          </a:xfrm>
        </p:spPr>
        <p:txBody>
          <a:bodyPr/>
          <a:lstStyle/>
          <a:p>
            <a:pPr algn="r"/>
            <a:r>
              <a:rPr lang="ru-RU" b="1" dirty="0" smtClean="0"/>
              <a:t>Миракли Милли</a:t>
            </a:r>
            <a:endParaRPr lang="ru-RU" b="1" dirty="0"/>
          </a:p>
        </p:txBody>
      </p:sp>
      <p:pic>
        <p:nvPicPr>
          <p:cNvPr id="4" name="Содержимое 3" descr="127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124744"/>
            <a:ext cx="7056784" cy="4681000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fade/>
  </p:transition>
</p:sld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Тема10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1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1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4.xml><?xml version="1.0" encoding="utf-8"?>
<a:theme xmlns:a="http://schemas.openxmlformats.org/drawingml/2006/main" name="Тема15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2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2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17.xml><?xml version="1.0" encoding="utf-8"?>
<a:theme xmlns:a="http://schemas.openxmlformats.org/drawingml/2006/main" name="2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Textured template_Green Segoe_TP10286782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9.xml><?xml version="1.0" encoding="utf-8"?>
<a:theme xmlns:a="http://schemas.openxmlformats.org/drawingml/2006/main" name="2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0.xml><?xml version="1.0" encoding="utf-8"?>
<a:theme xmlns:a="http://schemas.openxmlformats.org/drawingml/2006/main" name="1_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1.xml><?xml version="1.0" encoding="utf-8"?>
<a:theme xmlns:a="http://schemas.openxmlformats.org/drawingml/2006/main" name="3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2.xml><?xml version="1.0" encoding="utf-8"?>
<a:theme xmlns:a="http://schemas.openxmlformats.org/drawingml/2006/main" name="4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3.xml><?xml version="1.0" encoding="utf-8"?>
<a:theme xmlns:a="http://schemas.openxmlformats.org/drawingml/2006/main" name="1_Green Swirls Segoe Template_TP10286739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4.xml><?xml version="1.0" encoding="utf-8"?>
<a:theme xmlns:a="http://schemas.openxmlformats.org/drawingml/2006/main" name="5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5.xml><?xml version="1.0" encoding="utf-8"?>
<a:theme xmlns:a="http://schemas.openxmlformats.org/drawingml/2006/main" name="QuizShow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</a:schemeClr>
            </a:gs>
            <a:gs pos="100000">
              <a:schemeClr val="phClr">
                <a:shade val="80000"/>
                <a:satMod val="150000"/>
              </a:schemeClr>
            </a:gs>
          </a:gsLst>
          <a:path path="circle">
            <a:fillToRect l="50000" t="50000"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7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country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Стандартная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12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Тема6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Тема7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_ms_pptprojoverview_tp01018456">
  <a:themeElements>
    <a:clrScheme name="ms_pptprojoverview_tp01018456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FF3300"/>
      </a:hlink>
      <a:folHlink>
        <a:srgbClr val="FF7C80"/>
      </a:folHlink>
    </a:clrScheme>
    <a:fontScheme name="ms_pptprojoverview_tp0101845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pptprojoverview_tp01018456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rojoverview_tp01018456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rojoverview_tp01018456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1114</TotalTime>
  <Words>1112</Words>
  <Application>Microsoft Office PowerPoint</Application>
  <PresentationFormat>Экран (4:3)</PresentationFormat>
  <Paragraphs>94</Paragraphs>
  <Slides>45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26</vt:i4>
      </vt:variant>
      <vt:variant>
        <vt:lpstr>Заголовки слайдов</vt:lpstr>
      </vt:variant>
      <vt:variant>
        <vt:i4>45</vt:i4>
      </vt:variant>
    </vt:vector>
  </HeadingPairs>
  <TitlesOfParts>
    <vt:vector size="71" baseType="lpstr">
      <vt:lpstr>Тема10</vt:lpstr>
      <vt:lpstr>Тема6</vt:lpstr>
      <vt:lpstr>Тема7</vt:lpstr>
      <vt:lpstr>ms_pptprojoverview_tp01018456</vt:lpstr>
      <vt:lpstr>Тема Office</vt:lpstr>
      <vt:lpstr>Тема12</vt:lpstr>
      <vt:lpstr>1_Тема6</vt:lpstr>
      <vt:lpstr>1_Тема7</vt:lpstr>
      <vt:lpstr>1_ms_pptprojoverview_tp01018456</vt:lpstr>
      <vt:lpstr>1_Textured template_Green Segoe_TP10286782</vt:lpstr>
      <vt:lpstr>Белый текст и шрифт Courier для слайдов с кодом</vt:lpstr>
      <vt:lpstr>Green Segoe 4-3 template-template_April-17-2007</vt:lpstr>
      <vt:lpstr>1_Белый текст и шрифт Courier для слайдов с кодом</vt:lpstr>
      <vt:lpstr>Тема15</vt:lpstr>
      <vt:lpstr>2_Тема6</vt:lpstr>
      <vt:lpstr>2_Тема7</vt:lpstr>
      <vt:lpstr>2_ms_pptprojoverview_tp01018456</vt:lpstr>
      <vt:lpstr>2_Textured template_Green Segoe_TP10286782</vt:lpstr>
      <vt:lpstr>2_Белый текст и шрифт Courier для слайдов с кодом</vt:lpstr>
      <vt:lpstr>1_Green Segoe 4-3 template-template_April-17-2007</vt:lpstr>
      <vt:lpstr>3_Белый текст и шрифт Courier для слайдов с кодом</vt:lpstr>
      <vt:lpstr>4_Белый текст и шрифт Courier для слайдов с кодом</vt:lpstr>
      <vt:lpstr>1_Green Swirls Segoe Template_TP10286739</vt:lpstr>
      <vt:lpstr>5_Белый текст и шрифт Courier для слайдов с кодом</vt:lpstr>
      <vt:lpstr>QuizShow</vt:lpstr>
      <vt:lpstr>country</vt:lpstr>
      <vt:lpstr>Самые-самые домашние животные</vt:lpstr>
      <vt:lpstr>Тинкер-той</vt:lpstr>
      <vt:lpstr>Слайд 3</vt:lpstr>
      <vt:lpstr>Пони фалабелла</vt:lpstr>
      <vt:lpstr>Слайд 5</vt:lpstr>
      <vt:lpstr>Слайд 6</vt:lpstr>
      <vt:lpstr>Уэсанская порода овец</vt:lpstr>
      <vt:lpstr>Слайд 8</vt:lpstr>
      <vt:lpstr>Миракли Милли</vt:lpstr>
      <vt:lpstr>Слайд 10</vt:lpstr>
      <vt:lpstr>Миниатюрная корова - панда</vt:lpstr>
      <vt:lpstr>Слайд 12</vt:lpstr>
      <vt:lpstr>Мини-майялино</vt:lpstr>
      <vt:lpstr>Слайд 14</vt:lpstr>
      <vt:lpstr>Немецкий дог</vt:lpstr>
      <vt:lpstr>Слайд 16</vt:lpstr>
      <vt:lpstr>Кролики породы фландр</vt:lpstr>
      <vt:lpstr>Слайд 18</vt:lpstr>
      <vt:lpstr>Уайтсулли</vt:lpstr>
      <vt:lpstr>Слайд 20</vt:lpstr>
      <vt:lpstr>Мейн-куны</vt:lpstr>
      <vt:lpstr>Слайд 22</vt:lpstr>
      <vt:lpstr>Овца породы суффолк</vt:lpstr>
      <vt:lpstr>Слайд 24</vt:lpstr>
      <vt:lpstr> Олд Слот </vt:lpstr>
      <vt:lpstr>Слайд 26</vt:lpstr>
      <vt:lpstr>Аполло и Анак</vt:lpstr>
      <vt:lpstr>Слайд 28</vt:lpstr>
      <vt:lpstr>Олд Билли</vt:lpstr>
      <vt:lpstr>Слайд 30</vt:lpstr>
      <vt:lpstr>Криам Пафф</vt:lpstr>
      <vt:lpstr>Слайд 32</vt:lpstr>
      <vt:lpstr>Слайд 33</vt:lpstr>
      <vt:lpstr>Слайд 34</vt:lpstr>
      <vt:lpstr>Джунгарский хомяк</vt:lpstr>
      <vt:lpstr>Слайд 36</vt:lpstr>
      <vt:lpstr>Дремонские коровы</vt:lpstr>
      <vt:lpstr>Слайд 38</vt:lpstr>
      <vt:lpstr>Домашние свиньи</vt:lpstr>
      <vt:lpstr>Слайд 40</vt:lpstr>
      <vt:lpstr>Тиггер</vt:lpstr>
      <vt:lpstr>Слайд 42</vt:lpstr>
      <vt:lpstr>Метис Роуз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Самые-самые домашние животные</dc:title>
  <dc:creator>zooclub.ru</dc:creator>
  <cp:keywords>животные, домашние животные</cp:keywords>
  <dc:description>Данная презентация может быть использована в личных целях, но не может быть опубликована в интернете на других сайтах.</dc:description>
  <cp:lastModifiedBy>user1</cp:lastModifiedBy>
  <cp:revision>19</cp:revision>
  <dcterms:created xsi:type="dcterms:W3CDTF">2014-02-10T06:40:00Z</dcterms:created>
  <dcterms:modified xsi:type="dcterms:W3CDTF">2018-02-16T07:00:05Z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