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299A3-F1CE-4B46-8C8C-307C22A3AB8A}" type="datetimeFigureOut">
              <a:rPr lang="ru-RU" smtClean="0"/>
              <a:pPr/>
              <a:t>16.02.2018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D3B45A-0A69-4B01-A5F4-EFE4E8B2644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https://</a:t>
            </a:r>
            <a:r>
              <a:rPr lang="en-US" dirty="0" smtClean="0"/>
              <a:t>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19</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mtClean="0"/>
              <a:t>http://zooclub.ru/samye/porody_korotkoshersnyh_cat.shtml</a:t>
            </a:r>
            <a:endParaRPr lang="ru-RU"/>
          </a:p>
        </p:txBody>
      </p:sp>
      <p:sp>
        <p:nvSpPr>
          <p:cNvPr id="4" name="Номер слайда 3"/>
          <p:cNvSpPr>
            <a:spLocks noGrp="1"/>
          </p:cNvSpPr>
          <p:nvPr>
            <p:ph type="sldNum" sz="quarter" idx="10"/>
          </p:nvPr>
        </p:nvSpPr>
        <p:spPr/>
        <p:txBody>
          <a:bodyPr/>
          <a:lstStyle/>
          <a:p>
            <a:fld id="{3DD3B45A-0A69-4B01-A5F4-EFE4E8B2644B}" type="slidenum">
              <a:rPr lang="ru-RU" smtClean="0"/>
              <a:pPr/>
              <a:t>21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7</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9</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11</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13</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15</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http://zooclub.ru/samye/porody_korotkoshersnyh_cat.shtml</a:t>
            </a:r>
            <a:endParaRPr lang="ru-RU" dirty="0"/>
          </a:p>
        </p:txBody>
      </p:sp>
      <p:sp>
        <p:nvSpPr>
          <p:cNvPr id="4" name="Номер слайда 3"/>
          <p:cNvSpPr>
            <a:spLocks noGrp="1"/>
          </p:cNvSpPr>
          <p:nvPr>
            <p:ph type="sldNum" sz="quarter" idx="10"/>
          </p:nvPr>
        </p:nvSpPr>
        <p:spPr/>
        <p:txBody>
          <a:bodyPr/>
          <a:lstStyle/>
          <a:p>
            <a:fld id="{3DD3B45A-0A69-4B01-A5F4-EFE4E8B2644B}"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FD795CDB-7F5D-494D-9945-B8BCEDD9DC99}" type="datetimeFigureOut">
              <a:rPr lang="ru-RU" smtClean="0"/>
              <a:pPr/>
              <a:t>16.02.2018</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043A07E-4BFE-4987-A1E3-0389CEDB9EB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795CDB-7F5D-494D-9945-B8BCEDD9DC99}"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43A07E-4BFE-4987-A1E3-0389CEDB9EB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795CDB-7F5D-494D-9945-B8BCEDD9DC99}"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43A07E-4BFE-4987-A1E3-0389CEDB9EB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FD795CDB-7F5D-494D-9945-B8BCEDD9DC99}" type="datetimeFigureOut">
              <a:rPr lang="ru-RU" smtClean="0"/>
              <a:pPr/>
              <a:t>16.02.2018</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6043A07E-4BFE-4987-A1E3-0389CEDB9EB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FD795CDB-7F5D-494D-9945-B8BCEDD9DC99}" type="datetimeFigureOut">
              <a:rPr lang="ru-RU" smtClean="0"/>
              <a:pPr/>
              <a:t>16.02.2018</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6043A07E-4BFE-4987-A1E3-0389CEDB9EB0}"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FD795CDB-7F5D-494D-9945-B8BCEDD9DC99}" type="datetimeFigureOut">
              <a:rPr lang="ru-RU" smtClean="0"/>
              <a:pPr/>
              <a:t>16.02.2018</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6043A07E-4BFE-4987-A1E3-0389CEDB9EB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FD795CDB-7F5D-494D-9945-B8BCEDD9DC99}" type="datetimeFigureOut">
              <a:rPr lang="ru-RU" smtClean="0"/>
              <a:pPr/>
              <a:t>16.02.2018</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6043A07E-4BFE-4987-A1E3-0389CEDB9EB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D795CDB-7F5D-494D-9945-B8BCEDD9DC99}" type="datetimeFigureOut">
              <a:rPr lang="ru-RU" smtClean="0"/>
              <a:pPr/>
              <a:t>16.02.2018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43A07E-4BFE-4987-A1E3-0389CEDB9EB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FD795CDB-7F5D-494D-9945-B8BCEDD9DC99}" type="datetimeFigureOut">
              <a:rPr lang="ru-RU" smtClean="0"/>
              <a:pPr/>
              <a:t>16.02.2018</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6043A07E-4BFE-4987-A1E3-0389CEDB9EB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FD795CDB-7F5D-494D-9945-B8BCEDD9DC99}" type="datetimeFigureOut">
              <a:rPr lang="ru-RU" smtClean="0"/>
              <a:pPr/>
              <a:t>16.02.2018</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6043A07E-4BFE-4987-A1E3-0389CEDB9EB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FD795CDB-7F5D-494D-9945-B8BCEDD9DC99}" type="datetimeFigureOut">
              <a:rPr lang="ru-RU" smtClean="0"/>
              <a:pPr/>
              <a:t>16.02.2018</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6043A07E-4BFE-4987-A1E3-0389CEDB9EB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D795CDB-7F5D-494D-9945-B8BCEDD9DC99}" type="datetimeFigureOut">
              <a:rPr lang="ru-RU" smtClean="0"/>
              <a:pPr/>
              <a:t>16.02.2018</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043A07E-4BFE-4987-A1E3-0389CEDB9EB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Самые красивые породы короткошерстных кошек</a:t>
            </a:r>
            <a:endParaRPr lang="ru-RU" dirty="0"/>
          </a:p>
        </p:txBody>
      </p:sp>
      <p:sp>
        <p:nvSpPr>
          <p:cNvPr id="3" name="Подзаголовок 2"/>
          <p:cNvSpPr>
            <a:spLocks noGrp="1"/>
          </p:cNvSpPr>
          <p:nvPr>
            <p:ph type="subTitle" idx="1"/>
          </p:nvPr>
        </p:nvSpPr>
        <p:spPr>
          <a:xfrm>
            <a:off x="539552" y="2636912"/>
            <a:ext cx="8062912" cy="1752600"/>
          </a:xfrm>
        </p:spPr>
        <p:txBody>
          <a:bodyPr>
            <a:normAutofit fontScale="62500" lnSpcReduction="20000"/>
          </a:bodyPr>
          <a:lstStyle/>
          <a:p>
            <a:r>
              <a:rPr lang="ru-RU" b="1" dirty="0" smtClean="0"/>
              <a:t>Короткошерстные кошки существовали задолго до длинношерстных их собратьев. Они были распространены практически по всему миру. Сегодня пород короткошерстных кошек примерно столько же, сколько и длинношерстных, но они по-прежнему остаются одними из самых красивых домашних животных.</a:t>
            </a:r>
            <a:endParaRPr lang="ru-RU" b="1" dirty="0"/>
          </a:p>
        </p:txBody>
      </p:sp>
      <p:sp>
        <p:nvSpPr>
          <p:cNvPr id="5" name="TextBox 4"/>
          <p:cNvSpPr txBox="1"/>
          <p:nvPr/>
        </p:nvSpPr>
        <p:spPr>
          <a:xfrm>
            <a:off x="179512" y="188640"/>
            <a:ext cx="1587294" cy="307777"/>
          </a:xfrm>
          <a:prstGeom prst="rect">
            <a:avLst/>
          </a:prstGeom>
          <a:noFill/>
        </p:spPr>
        <p:txBody>
          <a:bodyPr wrap="none" rtlCol="0">
            <a:spAutoFit/>
          </a:bodyPr>
          <a:lstStyle/>
          <a:p>
            <a:r>
              <a:rPr lang="en-US" sz="1400" b="1" dirty="0" smtClean="0"/>
              <a:t>www.zooclub.ru</a:t>
            </a:r>
            <a:endParaRPr lang="ru-RU" sz="1400" b="1" dirty="0"/>
          </a:p>
        </p:txBody>
      </p:sp>
      <p:pic>
        <p:nvPicPr>
          <p:cNvPr id="6" name="Рисунок 5" descr="20.gif"/>
          <p:cNvPicPr>
            <a:picLocks noChangeAspect="1"/>
          </p:cNvPicPr>
          <p:nvPr/>
        </p:nvPicPr>
        <p:blipFill>
          <a:blip r:embed="rId3" cstate="print"/>
          <a:stretch>
            <a:fillRect/>
          </a:stretch>
        </p:blipFill>
        <p:spPr>
          <a:xfrm flipH="1">
            <a:off x="251520" y="4149080"/>
            <a:ext cx="3250903" cy="2304256"/>
          </a:xfrm>
          <a:prstGeom prst="rect">
            <a:avLst/>
          </a:prstGeom>
        </p:spPr>
      </p:pic>
      <p:pic>
        <p:nvPicPr>
          <p:cNvPr id="8" name="Рисунок 7" descr="49.gif"/>
          <p:cNvPicPr>
            <a:picLocks noChangeAspect="1"/>
          </p:cNvPicPr>
          <p:nvPr/>
        </p:nvPicPr>
        <p:blipFill>
          <a:blip r:embed="rId4" cstate="print"/>
          <a:stretch>
            <a:fillRect/>
          </a:stretch>
        </p:blipFill>
        <p:spPr>
          <a:xfrm>
            <a:off x="3203848" y="5301208"/>
            <a:ext cx="1492529" cy="109452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Скоттиш-фолд</a:t>
            </a:r>
            <a:endParaRPr lang="ru-RU" b="1" dirty="0"/>
          </a:p>
        </p:txBody>
      </p:sp>
      <p:pic>
        <p:nvPicPr>
          <p:cNvPr id="4" name="Содержимое 3" descr="7858.jpg"/>
          <p:cNvPicPr>
            <a:picLocks noGrp="1" noChangeAspect="1"/>
          </p:cNvPicPr>
          <p:nvPr>
            <p:ph idx="1"/>
          </p:nvPr>
        </p:nvPicPr>
        <p:blipFill>
          <a:blip r:embed="rId2" cstate="print"/>
          <a:stretch>
            <a:fillRect/>
          </a:stretch>
        </p:blipFill>
        <p:spPr>
          <a:xfrm>
            <a:off x="611560" y="1412776"/>
            <a:ext cx="7776864" cy="518457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762112"/>
          </a:xfrm>
        </p:spPr>
        <p:txBody>
          <a:bodyPr>
            <a:normAutofit lnSpcReduction="10000"/>
          </a:bodyPr>
          <a:lstStyle/>
          <a:p>
            <a:r>
              <a:rPr lang="ru-RU" b="1" dirty="0" smtClean="0">
                <a:solidFill>
                  <a:schemeClr val="tx2">
                    <a:lumMod val="90000"/>
                  </a:schemeClr>
                </a:solidFill>
              </a:rPr>
              <a:t>Шотландская вислоухая кошка</a:t>
            </a:r>
            <a:r>
              <a:rPr lang="ru-RU" dirty="0" smtClean="0"/>
              <a:t>. О вислоухих кошках было известно еще несколько сотен лет назад (Восток), но расцвет породы пришелся на 60-70-е годы ХХ века. Свою особенность </a:t>
            </a:r>
            <a:r>
              <a:rPr lang="ru-RU" dirty="0" err="1" smtClean="0"/>
              <a:t>скоттиш-фолды</a:t>
            </a:r>
            <a:r>
              <a:rPr lang="ru-RU" dirty="0" smtClean="0"/>
              <a:t> получили в результате генной мутации. Небольшие свисающие ушки придают этим кошкам необыкновенный шарм и привлекательность, благодаря чему шотландские вислоухие кошки пользуются огромной популярностью в мире.</a:t>
            </a:r>
            <a:endParaRPr lang="ru-RU" dirty="0"/>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Экзот</a:t>
            </a:r>
            <a:endParaRPr lang="ru-RU" b="1" dirty="0"/>
          </a:p>
        </p:txBody>
      </p:sp>
      <p:pic>
        <p:nvPicPr>
          <p:cNvPr id="4" name="Содержимое 3" descr="7859.jpg"/>
          <p:cNvPicPr>
            <a:picLocks noGrp="1" noChangeAspect="1"/>
          </p:cNvPicPr>
          <p:nvPr>
            <p:ph idx="1"/>
          </p:nvPr>
        </p:nvPicPr>
        <p:blipFill>
          <a:blip r:embed="rId2" cstate="print"/>
          <a:stretch>
            <a:fillRect/>
          </a:stretch>
        </p:blipFill>
        <p:spPr>
          <a:xfrm>
            <a:off x="611560" y="1340768"/>
            <a:ext cx="7920880" cy="5280587"/>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690104"/>
          </a:xfrm>
        </p:spPr>
        <p:txBody>
          <a:bodyPr>
            <a:normAutofit fontScale="92500" lnSpcReduction="20000"/>
          </a:bodyPr>
          <a:lstStyle/>
          <a:p>
            <a:r>
              <a:rPr lang="ru-RU" b="1" dirty="0" smtClean="0">
                <a:solidFill>
                  <a:schemeClr val="tx2">
                    <a:lumMod val="90000"/>
                  </a:schemeClr>
                </a:solidFill>
              </a:rPr>
              <a:t>Экзотические короткошерстные кошки </a:t>
            </a:r>
            <a:r>
              <a:rPr lang="ru-RU" dirty="0" smtClean="0"/>
              <a:t>– родственники персидских кошек. Внешне это родство заметно с первого взгляда: крупная голова, округлая уплощенная мордочка, толстые, короткие конечности, большие глаза. Экзоты отличаются от персов только шерстью, она у них короткая, плюшевая на ощупь. Возникла эта порода, можно сказать, случайно. В 60-е годы американские селекционеры решили скрестить американскую короткошерстную кошку с персидской, чтобы улучшить характеристики первой, но вышло все наоборот. </a:t>
            </a:r>
            <a:endParaRPr lang="ru-RU" dirty="0"/>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Бурманская</a:t>
            </a:r>
            <a:r>
              <a:rPr lang="ru-RU" b="1" dirty="0" smtClean="0"/>
              <a:t> кошка</a:t>
            </a:r>
            <a:endParaRPr lang="ru-RU" b="1" dirty="0"/>
          </a:p>
        </p:txBody>
      </p:sp>
      <p:pic>
        <p:nvPicPr>
          <p:cNvPr id="4" name="Содержимое 3" descr="7860.jpg"/>
          <p:cNvPicPr>
            <a:picLocks noGrp="1" noChangeAspect="1"/>
          </p:cNvPicPr>
          <p:nvPr>
            <p:ph idx="1"/>
          </p:nvPr>
        </p:nvPicPr>
        <p:blipFill>
          <a:blip r:embed="rId2" cstate="print"/>
          <a:stretch>
            <a:fillRect/>
          </a:stretch>
        </p:blipFill>
        <p:spPr>
          <a:xfrm>
            <a:off x="539552" y="1412776"/>
            <a:ext cx="7776864" cy="519753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690104"/>
          </a:xfrm>
        </p:spPr>
        <p:txBody>
          <a:bodyPr>
            <a:normAutofit fontScale="85000" lnSpcReduction="20000"/>
          </a:bodyPr>
          <a:lstStyle/>
          <a:p>
            <a:r>
              <a:rPr lang="ru-RU" dirty="0" smtClean="0"/>
              <a:t>Первое, что бросается в глаза, глядя </a:t>
            </a:r>
            <a:r>
              <a:rPr lang="ru-RU" b="1" dirty="0" smtClean="0">
                <a:solidFill>
                  <a:schemeClr val="tx2">
                    <a:lumMod val="90000"/>
                  </a:schemeClr>
                </a:solidFill>
              </a:rPr>
              <a:t>на </a:t>
            </a:r>
            <a:r>
              <a:rPr lang="ru-RU" b="1" dirty="0" err="1" smtClean="0">
                <a:solidFill>
                  <a:schemeClr val="tx2">
                    <a:lumMod val="90000"/>
                  </a:schemeClr>
                </a:solidFill>
              </a:rPr>
              <a:t>бурманскую</a:t>
            </a:r>
            <a:r>
              <a:rPr lang="ru-RU" b="1" dirty="0" smtClean="0">
                <a:solidFill>
                  <a:schemeClr val="tx2">
                    <a:lumMod val="90000"/>
                  </a:schemeClr>
                </a:solidFill>
              </a:rPr>
              <a:t> кошку</a:t>
            </a:r>
            <a:r>
              <a:rPr lang="ru-RU" dirty="0" smtClean="0"/>
              <a:t>, - это ее окрас. Стандартом породы разрешены только четыре окраса – голубой, </a:t>
            </a:r>
            <a:r>
              <a:rPr lang="ru-RU" dirty="0" err="1" smtClean="0"/>
              <a:t>шампань</a:t>
            </a:r>
            <a:r>
              <a:rPr lang="ru-RU" dirty="0" smtClean="0"/>
              <a:t>, платина и соболиный. Кроме окраса, кошки этой породы различаются между собой телосложением. Это связано с тем, что после возникновения породы, произошло ее разделение на американскую (первоначальную) и европейскую. </a:t>
            </a:r>
            <a:r>
              <a:rPr lang="ru-RU" dirty="0" err="1" smtClean="0"/>
              <a:t>Бурмы</a:t>
            </a:r>
            <a:r>
              <a:rPr lang="ru-RU" dirty="0" smtClean="0"/>
              <a:t> европейского типа более элегантные и грациозные, нежели их американские собратья. Для обеих разновидностей характерна короткая, тонкая, очень плотно прилегающая шерсть, по качеству напоминающая атлас.</a:t>
            </a:r>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Египетская </a:t>
            </a:r>
            <a:r>
              <a:rPr lang="ru-RU" b="1" dirty="0" err="1" smtClean="0"/>
              <a:t>мау</a:t>
            </a:r>
            <a:endParaRPr lang="ru-RU" b="1" dirty="0"/>
          </a:p>
        </p:txBody>
      </p:sp>
      <p:pic>
        <p:nvPicPr>
          <p:cNvPr id="6" name="Содержимое 5" descr="31604.jpg"/>
          <p:cNvPicPr>
            <a:picLocks noGrp="1" noChangeAspect="1"/>
          </p:cNvPicPr>
          <p:nvPr>
            <p:ph idx="1"/>
          </p:nvPr>
        </p:nvPicPr>
        <p:blipFill>
          <a:blip r:embed="rId2" cstate="print"/>
          <a:stretch>
            <a:fillRect/>
          </a:stretch>
        </p:blipFill>
        <p:spPr>
          <a:xfrm>
            <a:off x="971600" y="1700808"/>
            <a:ext cx="7078166" cy="4722148"/>
          </a:xfrm>
          <a:ln>
            <a:solidFill>
              <a:schemeClr val="accent1"/>
            </a:solid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618096"/>
          </a:xfrm>
        </p:spPr>
        <p:txBody>
          <a:bodyPr>
            <a:normAutofit fontScale="92500" lnSpcReduction="10000"/>
          </a:bodyPr>
          <a:lstStyle/>
          <a:p>
            <a:r>
              <a:rPr lang="ru-RU" b="1" dirty="0" smtClean="0">
                <a:solidFill>
                  <a:schemeClr val="tx2">
                    <a:lumMod val="90000"/>
                  </a:schemeClr>
                </a:solidFill>
              </a:rPr>
              <a:t>Египетские </a:t>
            </a:r>
            <a:r>
              <a:rPr lang="ru-RU" b="1" dirty="0" err="1" smtClean="0">
                <a:solidFill>
                  <a:schemeClr val="tx2">
                    <a:lumMod val="90000"/>
                  </a:schemeClr>
                </a:solidFill>
              </a:rPr>
              <a:t>мау</a:t>
            </a:r>
            <a:r>
              <a:rPr lang="ru-RU" b="1" dirty="0" smtClean="0">
                <a:solidFill>
                  <a:schemeClr val="tx2">
                    <a:lumMod val="90000"/>
                  </a:schemeClr>
                </a:solidFill>
              </a:rPr>
              <a:t> </a:t>
            </a:r>
            <a:r>
              <a:rPr lang="ru-RU" dirty="0" smtClean="0"/>
              <a:t>– потомки древних египетских кошек, прошедшие естественный и искусственный отбор. Особая отличительная черта египетских </a:t>
            </a:r>
            <a:r>
              <a:rPr lang="ru-RU" dirty="0" err="1" smtClean="0"/>
              <a:t>мау</a:t>
            </a:r>
            <a:r>
              <a:rPr lang="ru-RU" dirty="0" smtClean="0"/>
              <a:t> – рисунок «скарабей» на морде и «макияж». Макияжем называют две линии, проходящие под глазами животных. Кошки этой породы привлекательны и своим дымчатым, серебряным или бронзовым окрасом. Сходство с древними священными египетскими животными придает египетским </a:t>
            </a:r>
            <a:r>
              <a:rPr lang="ru-RU" dirty="0" err="1" smtClean="0"/>
              <a:t>мау</a:t>
            </a:r>
            <a:r>
              <a:rPr lang="ru-RU" dirty="0" smtClean="0"/>
              <a:t> особое очарование и величие.</a:t>
            </a:r>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Сиамская кошка</a:t>
            </a:r>
            <a:endParaRPr lang="ru-RU" b="1" dirty="0"/>
          </a:p>
        </p:txBody>
      </p:sp>
      <p:pic>
        <p:nvPicPr>
          <p:cNvPr id="4" name="Содержимое 3" descr="3529.jpg"/>
          <p:cNvPicPr>
            <a:picLocks noGrp="1" noChangeAspect="1"/>
          </p:cNvPicPr>
          <p:nvPr>
            <p:ph idx="1"/>
          </p:nvPr>
        </p:nvPicPr>
        <p:blipFill>
          <a:blip r:embed="rId2" cstate="print"/>
          <a:stretch>
            <a:fillRect/>
          </a:stretch>
        </p:blipFill>
        <p:spPr>
          <a:xfrm>
            <a:off x="539552" y="1484784"/>
            <a:ext cx="8064896" cy="512120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690104"/>
          </a:xfrm>
        </p:spPr>
        <p:txBody>
          <a:bodyPr>
            <a:normAutofit fontScale="85000" lnSpcReduction="20000"/>
          </a:bodyPr>
          <a:lstStyle/>
          <a:p>
            <a:r>
              <a:rPr lang="ru-RU" b="1" dirty="0" smtClean="0"/>
              <a:t>Сиамские кошки </a:t>
            </a:r>
            <a:r>
              <a:rPr lang="ru-RU" dirty="0" smtClean="0"/>
              <a:t>прошли долгий путь становления: их внешний вид с годами изменялся, но они неустанно сохраняли свои главные отличительные черты. К ним относятся клиновидная голова, тонкие конечности, большие уши и, конечно, окрашенные </a:t>
            </a:r>
            <a:r>
              <a:rPr lang="ru-RU" dirty="0" err="1" smtClean="0"/>
              <a:t>пойнты</a:t>
            </a:r>
            <a:r>
              <a:rPr lang="ru-RU" dirty="0" smtClean="0"/>
              <a:t>. Сегодняшние представители породы отличаются по внешнему виду от сиамских кошек 18-19 веков, но они все также пользуются невероятной популярностью среди заводчиков. Причина этого кроется в интересном экстерьере и простоте содержания. Оригинальные, активные и ласковые кошки заслуженно считаются одними из самых красивейших кошек в мире.</a:t>
            </a:r>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Русская голубая кошка</a:t>
            </a:r>
            <a:endParaRPr lang="ru-RU" b="1" dirty="0"/>
          </a:p>
        </p:txBody>
      </p:sp>
      <p:pic>
        <p:nvPicPr>
          <p:cNvPr id="4" name="Содержимое 3" descr="5697.jpg"/>
          <p:cNvPicPr>
            <a:picLocks noGrp="1" noChangeAspect="1"/>
          </p:cNvPicPr>
          <p:nvPr>
            <p:ph idx="1"/>
          </p:nvPr>
        </p:nvPicPr>
        <p:blipFill>
          <a:blip r:embed="rId2" cstate="print"/>
          <a:stretch>
            <a:fillRect/>
          </a:stretch>
        </p:blipFill>
        <p:spPr>
          <a:xfrm>
            <a:off x="611560" y="1528482"/>
            <a:ext cx="7776864" cy="5184576"/>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Девон-рекс</a:t>
            </a:r>
            <a:endParaRPr lang="ru-RU" b="1" dirty="0"/>
          </a:p>
        </p:txBody>
      </p:sp>
      <p:pic>
        <p:nvPicPr>
          <p:cNvPr id="4" name="Содержимое 3" descr="7863.jpg"/>
          <p:cNvPicPr>
            <a:picLocks noGrp="1" noChangeAspect="1"/>
          </p:cNvPicPr>
          <p:nvPr>
            <p:ph idx="1"/>
          </p:nvPr>
        </p:nvPicPr>
        <p:blipFill>
          <a:blip r:embed="rId2" cstate="print"/>
          <a:stretch>
            <a:fillRect/>
          </a:stretch>
        </p:blipFill>
        <p:spPr>
          <a:xfrm>
            <a:off x="755576" y="1412776"/>
            <a:ext cx="7560840" cy="5141371"/>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690104"/>
          </a:xfrm>
        </p:spPr>
        <p:txBody>
          <a:bodyPr>
            <a:normAutofit fontScale="92500"/>
          </a:bodyPr>
          <a:lstStyle/>
          <a:p>
            <a:r>
              <a:rPr lang="ru-RU" b="1" dirty="0" err="1" smtClean="0">
                <a:solidFill>
                  <a:schemeClr val="tx2">
                    <a:lumMod val="90000"/>
                  </a:schemeClr>
                </a:solidFill>
              </a:rPr>
              <a:t>Девон-рексы</a:t>
            </a:r>
            <a:r>
              <a:rPr lang="ru-RU" b="1" dirty="0" smtClean="0">
                <a:solidFill>
                  <a:schemeClr val="tx2">
                    <a:lumMod val="90000"/>
                  </a:schemeClr>
                </a:solidFill>
              </a:rPr>
              <a:t> </a:t>
            </a:r>
            <a:r>
              <a:rPr lang="ru-RU" dirty="0" smtClean="0"/>
              <a:t>имеют сходство с </a:t>
            </a:r>
            <a:r>
              <a:rPr lang="ru-RU" dirty="0" err="1" smtClean="0"/>
              <a:t>корниш-рексами</a:t>
            </a:r>
            <a:r>
              <a:rPr lang="ru-RU" dirty="0" smtClean="0"/>
              <a:t>, но кудрявость шерсти этих пород обусловлена разными генами. Сегодня этих кошек считают одними из самых красивых пород домашних кошек. Столь высокое звание представители этой оригинальной породы заслужили своей короткой, мягкой, волнистой шерсткой. Для </a:t>
            </a:r>
            <a:r>
              <a:rPr lang="ru-RU" dirty="0" err="1" smtClean="0"/>
              <a:t>девон-рексов</a:t>
            </a:r>
            <a:r>
              <a:rPr lang="ru-RU" dirty="0" smtClean="0"/>
              <a:t> характерны низко поставленные, заостренные уши, большие глаза, компактное тело, плоская голова и довольно длинная шея. </a:t>
            </a:r>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402072"/>
          </a:xfrm>
        </p:spPr>
        <p:txBody>
          <a:bodyPr>
            <a:normAutofit/>
          </a:bodyPr>
          <a:lstStyle/>
          <a:p>
            <a:r>
              <a:rPr lang="ru-RU" b="1" dirty="0" smtClean="0">
                <a:solidFill>
                  <a:schemeClr val="tx2">
                    <a:lumMod val="90000"/>
                  </a:schemeClr>
                </a:solidFill>
              </a:rPr>
              <a:t>Русская голубая кошка</a:t>
            </a:r>
            <a:r>
              <a:rPr lang="ru-RU" dirty="0" smtClean="0"/>
              <a:t>. Исходя из названия, порода зародилась в России. Однако изначально ее представители выглядели иначе, нежели сейчас. Современный аристократичный и грациозный вид, а также уникальный голубой окрас шерсти и изумрудные глаза, порода приобрела благодаря селекционерам из Великобритании. </a:t>
            </a:r>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Сингапурская кошка</a:t>
            </a:r>
            <a:endParaRPr lang="ru-RU" b="1" dirty="0"/>
          </a:p>
        </p:txBody>
      </p:sp>
      <p:pic>
        <p:nvPicPr>
          <p:cNvPr id="4" name="Содержимое 3" descr="7852.jpg"/>
          <p:cNvPicPr>
            <a:picLocks noGrp="1" noChangeAspect="1"/>
          </p:cNvPicPr>
          <p:nvPr>
            <p:ph idx="1"/>
          </p:nvPr>
        </p:nvPicPr>
        <p:blipFill>
          <a:blip r:embed="rId2" cstate="print"/>
          <a:stretch>
            <a:fillRect/>
          </a:stretch>
        </p:blipFill>
        <p:spPr>
          <a:xfrm>
            <a:off x="611560" y="1412776"/>
            <a:ext cx="7754087" cy="514354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402072"/>
          </a:xfrm>
        </p:spPr>
        <p:txBody>
          <a:bodyPr>
            <a:normAutofit/>
          </a:bodyPr>
          <a:lstStyle/>
          <a:p>
            <a:r>
              <a:rPr lang="ru-RU" b="1" dirty="0" smtClean="0">
                <a:solidFill>
                  <a:schemeClr val="tx2">
                    <a:lumMod val="90000"/>
                  </a:schemeClr>
                </a:solidFill>
              </a:rPr>
              <a:t>Сингапурские кошки </a:t>
            </a:r>
            <a:r>
              <a:rPr lang="ru-RU" dirty="0" smtClean="0"/>
              <a:t>– одни из самых очаровательных короткошерстных кошек в мире. Порода зародилась в городе-государстве Сингапуре, но когда именно это произошло, сказать никто не берется. Эти редкие создания кажутся хрупкими и нежными. Сингапурские кошки выглядят просто, но в этом и есть их привлекательность.</a:t>
            </a:r>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Тайская кошка</a:t>
            </a:r>
            <a:endParaRPr lang="ru-RU" b="1" dirty="0"/>
          </a:p>
        </p:txBody>
      </p:sp>
      <p:pic>
        <p:nvPicPr>
          <p:cNvPr id="4" name="Содержимое 3" descr="1301.jpg"/>
          <p:cNvPicPr>
            <a:picLocks noGrp="1" noChangeAspect="1"/>
          </p:cNvPicPr>
          <p:nvPr>
            <p:ph idx="1"/>
          </p:nvPr>
        </p:nvPicPr>
        <p:blipFill>
          <a:blip r:embed="rId2" cstate="print"/>
          <a:stretch>
            <a:fillRect/>
          </a:stretch>
        </p:blipFill>
        <p:spPr>
          <a:xfrm>
            <a:off x="395536" y="1398387"/>
            <a:ext cx="7632848" cy="506312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402072"/>
          </a:xfrm>
        </p:spPr>
        <p:txBody>
          <a:bodyPr>
            <a:normAutofit fontScale="92500"/>
          </a:bodyPr>
          <a:lstStyle/>
          <a:p>
            <a:r>
              <a:rPr lang="ru-RU" b="1" dirty="0" smtClean="0">
                <a:solidFill>
                  <a:schemeClr val="tx2">
                    <a:lumMod val="90000"/>
                  </a:schemeClr>
                </a:solidFill>
              </a:rPr>
              <a:t>Тайские кошки </a:t>
            </a:r>
            <a:r>
              <a:rPr lang="ru-RU" dirty="0" smtClean="0"/>
              <a:t>внешне напоминают обычных сиамских. Тем не менее, это другая порода. Для тайских кошек характерна округлая голова, небольшие уши, миндалевидные голубые глаза, компактное, мускулистое тело, аккуратные лапы. По характеру тайские кошки игривые и дружелюбные. Они любят общаться и быть рядом с хозяином. Кроме красоты экстерьера, этих короткошерстных кошек отличает их высокая «кошачья» интеллектуальность.</a:t>
            </a:r>
            <a:endParaRPr lang="ru-RU" dirty="0"/>
          </a:p>
        </p:txBody>
      </p:sp>
      <p:pic>
        <p:nvPicPr>
          <p:cNvPr id="4" name="Рисунок 3" descr="49.gif"/>
          <p:cNvPicPr>
            <a:picLocks noChangeAspect="1"/>
          </p:cNvPicPr>
          <p:nvPr/>
        </p:nvPicPr>
        <p:blipFill>
          <a:blip r:embed="rId3" cstate="print"/>
          <a:stretch>
            <a:fillRect/>
          </a:stretch>
        </p:blipFill>
        <p:spPr>
          <a:xfrm>
            <a:off x="7766536" y="5805264"/>
            <a:ext cx="1197951" cy="87849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Бомбей</a:t>
            </a:r>
            <a:endParaRPr lang="ru-RU" b="1" dirty="0"/>
          </a:p>
        </p:txBody>
      </p:sp>
      <p:pic>
        <p:nvPicPr>
          <p:cNvPr id="4" name="Содержимое 3" descr="7855.jpg"/>
          <p:cNvPicPr>
            <a:picLocks noGrp="1" noChangeAspect="1"/>
          </p:cNvPicPr>
          <p:nvPr>
            <p:ph idx="1"/>
          </p:nvPr>
        </p:nvPicPr>
        <p:blipFill>
          <a:blip r:embed="rId2" cstate="print"/>
          <a:stretch>
            <a:fillRect/>
          </a:stretch>
        </p:blipFill>
        <p:spPr>
          <a:xfrm>
            <a:off x="467544" y="1425630"/>
            <a:ext cx="7848872" cy="524566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690104"/>
          </a:xfrm>
        </p:spPr>
        <p:txBody>
          <a:bodyPr>
            <a:normAutofit fontScale="92500"/>
          </a:bodyPr>
          <a:lstStyle/>
          <a:p>
            <a:r>
              <a:rPr lang="ru-RU" b="1" dirty="0" smtClean="0">
                <a:solidFill>
                  <a:schemeClr val="tx2">
                    <a:lumMod val="90000"/>
                  </a:schemeClr>
                </a:solidFill>
              </a:rPr>
              <a:t>Бомбейские кошки </a:t>
            </a:r>
            <a:r>
              <a:rPr lang="ru-RU" dirty="0" smtClean="0"/>
              <a:t>выглядят, будто маленькие домашние пантеры. Короткая, шелковистая, плотно прилегающая к телу шерсть абсолютно черная. Стандартом запрещены волоски и тем более пятна других цветов. Кошки этой породы обладают даже черными подушечками на лапах и носовым зеркалом. Глаза у бомбейских котят при рождении голубые, а с возрастом цвет меняется на серый. Взрослым кошкам характерны глаза цвета бронзы. </a:t>
            </a:r>
            <a:endParaRPr lang="ru-RU" dirty="0"/>
          </a:p>
        </p:txBody>
      </p:sp>
      <p:pic>
        <p:nvPicPr>
          <p:cNvPr id="4" name="Рисунок 3" descr="49.gif"/>
          <p:cNvPicPr>
            <a:picLocks noChangeAspect="1"/>
          </p:cNvPicPr>
          <p:nvPr/>
        </p:nvPicPr>
        <p:blipFill>
          <a:blip r:embed="rId3" cstate="print"/>
          <a:stretch>
            <a:fillRect/>
          </a:stretch>
        </p:blipFill>
        <p:spPr>
          <a:xfrm>
            <a:off x="7668344" y="5733256"/>
            <a:ext cx="1296144" cy="95050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45</TotalTime>
  <Words>793</Words>
  <Application>Microsoft Office PowerPoint</Application>
  <PresentationFormat>Экран (4:3)</PresentationFormat>
  <Paragraphs>45</Paragraphs>
  <Slides>21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Яркая</vt:lpstr>
      <vt:lpstr>Самые красивые породы короткошерстных кошек</vt:lpstr>
      <vt:lpstr>Русская голубая кошка</vt:lpstr>
      <vt:lpstr>Слайд 3</vt:lpstr>
      <vt:lpstr>Сингапурская кошка</vt:lpstr>
      <vt:lpstr>Слайд 5</vt:lpstr>
      <vt:lpstr>Тайская кошка</vt:lpstr>
      <vt:lpstr>Слайд 7</vt:lpstr>
      <vt:lpstr>Бомбей</vt:lpstr>
      <vt:lpstr>Слайд 9</vt:lpstr>
      <vt:lpstr>Скоттиш-фолд</vt:lpstr>
      <vt:lpstr>Слайд 11</vt:lpstr>
      <vt:lpstr>Экзот</vt:lpstr>
      <vt:lpstr>Слайд 13</vt:lpstr>
      <vt:lpstr>Бурманская кошка</vt:lpstr>
      <vt:lpstr>Слайд 15</vt:lpstr>
      <vt:lpstr>Египетская мау</vt:lpstr>
      <vt:lpstr>Слайд 17</vt:lpstr>
      <vt:lpstr>Сиамская кошка</vt:lpstr>
      <vt:lpstr>Слайд 19</vt:lpstr>
      <vt:lpstr>Девон-рекс</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Самые красивые породы короткошерстных кошек</dc:title>
  <dc:creator>zooclub.ru</dc:creator>
  <cp:keywords>животные, кошки</cp:keywords>
  <dc:description>Данная презентация может быть использована в личных целях, но не может быть опубликована в интернете на других сайтах.</dc:description>
  <cp:lastModifiedBy>user1</cp:lastModifiedBy>
  <cp:revision>13</cp:revision>
  <dcterms:created xsi:type="dcterms:W3CDTF">2014-02-09T09:02:47Z</dcterms:created>
  <dcterms:modified xsi:type="dcterms:W3CDTF">2018-02-16T05:05:25Z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