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75" r:id="rId3"/>
    <p:sldId id="257" r:id="rId4"/>
    <p:sldId id="276" r:id="rId5"/>
    <p:sldId id="258" r:id="rId6"/>
    <p:sldId id="277" r:id="rId7"/>
    <p:sldId id="259" r:id="rId8"/>
    <p:sldId id="278" r:id="rId9"/>
    <p:sldId id="260" r:id="rId10"/>
    <p:sldId id="279" r:id="rId11"/>
    <p:sldId id="261" r:id="rId12"/>
    <p:sldId id="280" r:id="rId13"/>
    <p:sldId id="262" r:id="rId14"/>
    <p:sldId id="281" r:id="rId15"/>
    <p:sldId id="263" r:id="rId16"/>
    <p:sldId id="282" r:id="rId17"/>
    <p:sldId id="264" r:id="rId18"/>
    <p:sldId id="283" r:id="rId19"/>
    <p:sldId id="265" r:id="rId20"/>
    <p:sldId id="284" r:id="rId21"/>
    <p:sldId id="266" r:id="rId22"/>
    <p:sldId id="285" r:id="rId23"/>
    <p:sldId id="267" r:id="rId24"/>
    <p:sldId id="286" r:id="rId25"/>
    <p:sldId id="268" r:id="rId26"/>
    <p:sldId id="287" r:id="rId27"/>
    <p:sldId id="269" r:id="rId28"/>
    <p:sldId id="288" r:id="rId29"/>
    <p:sldId id="270" r:id="rId30"/>
    <p:sldId id="289" r:id="rId31"/>
    <p:sldId id="271" r:id="rId32"/>
    <p:sldId id="290" r:id="rId33"/>
    <p:sldId id="272" r:id="rId34"/>
    <p:sldId id="291" r:id="rId35"/>
    <p:sldId id="27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5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3F76D-FF98-44D0-AED7-E3B887221855}" type="datetimeFigureOut">
              <a:rPr lang="ru-RU" smtClean="0"/>
              <a:pPr/>
              <a:t>08.10.2014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94472-8935-4B7C-AFFA-3D40554830A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21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23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25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27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29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31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33</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35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http://www.zooclub.ru/flora/rouse/1.shtml</a:t>
            </a:r>
            <a:endParaRPr lang="ru-RU" dirty="0" smtClean="0"/>
          </a:p>
        </p:txBody>
      </p:sp>
      <p:sp>
        <p:nvSpPr>
          <p:cNvPr id="4" name="Номер слайда 3"/>
          <p:cNvSpPr>
            <a:spLocks noGrp="1"/>
          </p:cNvSpPr>
          <p:nvPr>
            <p:ph type="sldNum" sz="quarter" idx="10"/>
          </p:nvPr>
        </p:nvSpPr>
        <p:spPr/>
        <p:txBody>
          <a:bodyPr/>
          <a:lstStyle/>
          <a:p>
            <a:fld id="{CAA94472-8935-4B7C-AFFA-3D40554830A9}"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http://www.zooclub.ru/flora/rouse/1.shtml</a:t>
            </a:r>
            <a:endParaRPr lang="ru-RU" dirty="0"/>
          </a:p>
        </p:txBody>
      </p:sp>
      <p:sp>
        <p:nvSpPr>
          <p:cNvPr id="4" name="Номер слайда 3"/>
          <p:cNvSpPr>
            <a:spLocks noGrp="1"/>
          </p:cNvSpPr>
          <p:nvPr>
            <p:ph type="sldNum" sz="quarter" idx="10"/>
          </p:nvPr>
        </p:nvSpPr>
        <p:spPr/>
        <p:txBody>
          <a:bodyPr/>
          <a:lstStyle/>
          <a:p>
            <a:fld id="{CAA94472-8935-4B7C-AFFA-3D40554830A9}"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08F0295-09BB-45C9-91F3-421E3AF6E9F4}" type="slidenum">
              <a:rPr lang="ru-RU" smtClean="0"/>
              <a:pPr/>
              <a:t>‹#›</a:t>
            </a:fld>
            <a:endParaRPr lang="ru-RU"/>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03FE98E-BFBB-4B60-8FD2-5321774FDDFF}"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08F0295-09BB-45C9-91F3-421E3AF6E9F4}"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03FE98E-BFBB-4B60-8FD2-5321774FDDFF}" type="datetimeFigureOut">
              <a:rPr lang="ru-RU" smtClean="0"/>
              <a:pPr/>
              <a:t>08.10.2014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08F0295-09BB-45C9-91F3-421E3AF6E9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1820206"/>
            <a:ext cx="7772400" cy="1536786"/>
          </a:xfrm>
        </p:spPr>
        <p:txBody>
          <a:bodyPr/>
          <a:lstStyle/>
          <a:p>
            <a:r>
              <a:rPr lang="ru-RU" dirty="0" smtClean="0">
                <a:solidFill>
                  <a:schemeClr val="accent2">
                    <a:lumMod val="75000"/>
                  </a:schemeClr>
                </a:solidFill>
              </a:rPr>
              <a:t>Роза в истории, мифах и легендах</a:t>
            </a:r>
            <a:endParaRPr lang="ru-RU" dirty="0">
              <a:solidFill>
                <a:schemeClr val="accent2">
                  <a:lumMod val="75000"/>
                </a:schemeClr>
              </a:solidFill>
            </a:endParaRPr>
          </a:p>
        </p:txBody>
      </p:sp>
      <p:sp>
        <p:nvSpPr>
          <p:cNvPr id="3" name="Подзаголовок 2"/>
          <p:cNvSpPr>
            <a:spLocks noGrp="1"/>
          </p:cNvSpPr>
          <p:nvPr>
            <p:ph type="subTitle" idx="1"/>
          </p:nvPr>
        </p:nvSpPr>
        <p:spPr>
          <a:xfrm>
            <a:off x="722376" y="3685032"/>
            <a:ext cx="7772400" cy="1616176"/>
          </a:xfrm>
        </p:spPr>
        <p:txBody>
          <a:bodyPr>
            <a:normAutofit/>
          </a:bodyPr>
          <a:lstStyle/>
          <a:p>
            <a:endParaRPr lang="ru-RU" dirty="0" smtClean="0"/>
          </a:p>
          <a:p>
            <a:r>
              <a:rPr lang="ru-RU" dirty="0" smtClean="0"/>
              <a:t>Роза - царица цветов. Ее любили, ей поклонялись, ее воспевали с незапамятных времен. О ней сложено много легенд.</a:t>
            </a:r>
            <a:endParaRPr lang="ru-RU" dirty="0"/>
          </a:p>
        </p:txBody>
      </p:sp>
      <p:pic>
        <p:nvPicPr>
          <p:cNvPr id="4" name="Рисунок 3" descr="4.gif"/>
          <p:cNvPicPr>
            <a:picLocks noChangeAspect="1"/>
          </p:cNvPicPr>
          <p:nvPr/>
        </p:nvPicPr>
        <p:blipFill>
          <a:blip r:embed="rId3" cstate="print"/>
          <a:stretch>
            <a:fillRect/>
          </a:stretch>
        </p:blipFill>
        <p:spPr>
          <a:xfrm>
            <a:off x="6804248" y="620688"/>
            <a:ext cx="1647825" cy="1428750"/>
          </a:xfrm>
          <a:prstGeom prst="rect">
            <a:avLst/>
          </a:prstGeom>
        </p:spPr>
      </p:pic>
      <p:pic>
        <p:nvPicPr>
          <p:cNvPr id="1026" name="Picture 2" descr="F:\d\fotoland\clipart\plant\18.gif"/>
          <p:cNvPicPr>
            <a:picLocks noChangeAspect="1" noChangeArrowheads="1"/>
          </p:cNvPicPr>
          <p:nvPr/>
        </p:nvPicPr>
        <p:blipFill>
          <a:blip r:embed="rId4" cstate="print"/>
          <a:srcRect/>
          <a:stretch>
            <a:fillRect/>
          </a:stretch>
        </p:blipFill>
        <p:spPr bwMode="auto">
          <a:xfrm>
            <a:off x="611560" y="4725144"/>
            <a:ext cx="2304256" cy="1575814"/>
          </a:xfrm>
          <a:prstGeom prst="rect">
            <a:avLst/>
          </a:prstGeom>
          <a:noFill/>
        </p:spPr>
      </p:pic>
      <p:sp>
        <p:nvSpPr>
          <p:cNvPr id="6" name="TextBox 5"/>
          <p:cNvSpPr txBox="1"/>
          <p:nvPr/>
        </p:nvSpPr>
        <p:spPr>
          <a:xfrm>
            <a:off x="6516216" y="6165304"/>
            <a:ext cx="2307042" cy="369332"/>
          </a:xfrm>
          <a:prstGeom prst="rect">
            <a:avLst/>
          </a:prstGeom>
          <a:noFill/>
        </p:spPr>
        <p:txBody>
          <a:bodyPr wrap="none" rtlCol="0">
            <a:spAutoFit/>
          </a:bodyPr>
          <a:lstStyle/>
          <a:p>
            <a:r>
              <a:rPr lang="en-US" b="1" dirty="0" smtClean="0"/>
              <a:t>www.zooclub.ru</a:t>
            </a:r>
            <a:endParaRPr lang="ru-RU" b="1"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ВАЛЛ\цветы\розы\43.jpg"/>
          <p:cNvPicPr>
            <a:picLocks noGrp="1" noChangeAspect="1" noChangeArrowheads="1"/>
          </p:cNvPicPr>
          <p:nvPr>
            <p:ph idx="1"/>
          </p:nvPr>
        </p:nvPicPr>
        <p:blipFill>
          <a:blip r:embed="rId2" cstate="print"/>
          <a:srcRect/>
          <a:stretch>
            <a:fillRect/>
          </a:stretch>
        </p:blipFill>
        <p:spPr bwMode="auto">
          <a:xfrm>
            <a:off x="755576" y="1196752"/>
            <a:ext cx="7704856" cy="4333982"/>
          </a:xfrm>
          <a:prstGeom prst="rect">
            <a:avLst/>
          </a:prstGeom>
          <a:noFill/>
          <a:ln>
            <a:solidFill>
              <a:schemeClr val="accent1"/>
            </a:solid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dirty="0" smtClean="0"/>
              <a:t>Жрицы Афродиты украсили белыми розами алтарь храма и сад. Цветок оставался белым до тех пор, пока Афродита не узнала о том, что ее возлюбленного Адониса смертельно ранил вепрь. Богиня, устремившись в рощу Пифона, где находился ее любимый, бежала по розам, не обращая внимания на их шипы, которые ранили ей ноги до крови. Капли божественной крови падали на розы, превращая их из белых в ярко-красные.</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ВАЛЛ\цветы\розы\45 (2).jpg"/>
          <p:cNvPicPr>
            <a:picLocks noGrp="1" noChangeAspect="1" noChangeArrowheads="1"/>
          </p:cNvPicPr>
          <p:nvPr>
            <p:ph idx="1"/>
          </p:nvPr>
        </p:nvPicPr>
        <p:blipFill>
          <a:blip r:embed="rId2" cstate="print"/>
          <a:srcRect/>
          <a:stretch>
            <a:fillRect/>
          </a:stretch>
        </p:blipFill>
        <p:spPr bwMode="auto">
          <a:xfrm>
            <a:off x="899592" y="908720"/>
            <a:ext cx="7528259" cy="4705162"/>
          </a:xfrm>
          <a:prstGeom prst="rect">
            <a:avLst/>
          </a:prstGeom>
          <a:noFill/>
          <a:ln>
            <a:solidFill>
              <a:schemeClr val="accent1"/>
            </a:solid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130896"/>
          </a:xfrm>
        </p:spPr>
        <p:txBody>
          <a:bodyPr>
            <a:normAutofit fontScale="92500" lnSpcReduction="20000"/>
          </a:bodyPr>
          <a:lstStyle/>
          <a:p>
            <a:r>
              <a:rPr lang="ru-RU" b="1" dirty="0" smtClean="0"/>
              <a:t>Роза у греков - спутница радостных и печальных торжеств.</a:t>
            </a:r>
            <a:r>
              <a:rPr lang="ru-RU" dirty="0" smtClean="0"/>
              <a:t> Венками из роз, перевитых миртами, украшали невест. Розами убиралась дверь, ведущая в дом, а лепестками усыпалось брачное ложе. Розами греки усыпали путь возвращавшегося с войны победителя и его колесницу. Ими же убирали тело и гробницы умерших. Розы носили на голове и на груди в знак траура, как символ кратковременности нашей жизни, которая так же быстро увядает, как и этот душистый цветок. В религиозных обрядах греки венками из роз украшали лица богов, клали венки у их ног.</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ВАЛЛ\цветы\розы\60 (2).jpg"/>
          <p:cNvPicPr>
            <a:picLocks noGrp="1" noChangeAspect="1" noChangeArrowheads="1"/>
          </p:cNvPicPr>
          <p:nvPr>
            <p:ph idx="1"/>
          </p:nvPr>
        </p:nvPicPr>
        <p:blipFill>
          <a:blip r:embed="rId2" cstate="print"/>
          <a:srcRect/>
          <a:stretch>
            <a:fillRect/>
          </a:stretch>
        </p:blipFill>
        <p:spPr bwMode="auto">
          <a:xfrm>
            <a:off x="827584" y="620688"/>
            <a:ext cx="7560840" cy="5040559"/>
          </a:xfrm>
          <a:prstGeom prst="rect">
            <a:avLst/>
          </a:prstGeom>
          <a:noFill/>
          <a:ln>
            <a:solidFill>
              <a:schemeClr val="accent1"/>
            </a:solid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770856"/>
          </a:xfrm>
        </p:spPr>
        <p:txBody>
          <a:bodyPr>
            <a:normAutofit fontScale="77500" lnSpcReduction="20000"/>
          </a:bodyPr>
          <a:lstStyle/>
          <a:p>
            <a:r>
              <a:rPr lang="ru-RU" b="1" dirty="0" smtClean="0"/>
              <a:t>Из Греции роза была перенесена колонистами в Рим </a:t>
            </a:r>
            <a:r>
              <a:rPr lang="ru-RU" dirty="0" smtClean="0"/>
              <a:t>и прекрасно там прижилась. Если в Греции у богов она служила символом любви и красоты, а у людей - выражением веселья, радости и глубокой печали, то у римлян во времена республики этот цветок считался символом строгой нравственности и служил наградой за выдающиеся деяния. </a:t>
            </a:r>
          </a:p>
          <a:p>
            <a:endParaRPr lang="ru-RU" dirty="0" smtClean="0"/>
          </a:p>
          <a:p>
            <a:r>
              <a:rPr lang="ru-RU" b="1" dirty="0" smtClean="0"/>
              <a:t>У римлян был обычай во время дружеских пиршеств бросать в вино лепестки со своих розовых венков</a:t>
            </a:r>
            <a:r>
              <a:rPr lang="ru-RU" dirty="0" smtClean="0"/>
              <a:t>. Вино с лепестками роз выпивали в знак расположения к тому, с чьего венка они осыпались.</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ВАЛЛ\цветы\розы\105 (3).jpg"/>
          <p:cNvPicPr>
            <a:picLocks noGrp="1" noChangeAspect="1" noChangeArrowheads="1"/>
          </p:cNvPicPr>
          <p:nvPr>
            <p:ph idx="1"/>
          </p:nvPr>
        </p:nvPicPr>
        <p:blipFill>
          <a:blip r:embed="rId2" cstate="print"/>
          <a:srcRect/>
          <a:stretch>
            <a:fillRect/>
          </a:stretch>
        </p:blipFill>
        <p:spPr bwMode="auto">
          <a:xfrm>
            <a:off x="755576" y="1052736"/>
            <a:ext cx="7829065" cy="4403849"/>
          </a:xfrm>
          <a:prstGeom prst="rect">
            <a:avLst/>
          </a:prstGeom>
          <a:noFill/>
          <a:ln>
            <a:solidFill>
              <a:schemeClr val="accent1"/>
            </a:solid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914872"/>
          </a:xfrm>
        </p:spPr>
        <p:txBody>
          <a:bodyPr>
            <a:normAutofit fontScale="85000" lnSpcReduction="20000"/>
          </a:bodyPr>
          <a:lstStyle/>
          <a:p>
            <a:r>
              <a:rPr lang="ru-RU" b="1" dirty="0" smtClean="0"/>
              <a:t>Римские воины, отправляясь на войну, снимали шлемы и надевали венки из роз</a:t>
            </a:r>
            <a:r>
              <a:rPr lang="ru-RU" dirty="0" smtClean="0"/>
              <a:t>, чтобы вселить в себя мужество. Роза служила эмблемой храбрости. </a:t>
            </a:r>
          </a:p>
          <a:p>
            <a:endParaRPr lang="ru-RU" dirty="0" smtClean="0"/>
          </a:p>
          <a:p>
            <a:r>
              <a:rPr lang="ru-RU" b="1" dirty="0" smtClean="0"/>
              <a:t>У римлян первой республики роза считалась священной</a:t>
            </a:r>
            <a:r>
              <a:rPr lang="ru-RU" dirty="0" smtClean="0"/>
              <a:t>. Ежегодно в память умерших здесь совершались торжества, носившие названия розалий, или </a:t>
            </a:r>
            <a:r>
              <a:rPr lang="ru-RU" dirty="0" err="1" smtClean="0"/>
              <a:t>розалийских</a:t>
            </a:r>
            <a:r>
              <a:rPr lang="ru-RU" dirty="0" smtClean="0"/>
              <a:t> дней - "</a:t>
            </a:r>
            <a:r>
              <a:rPr lang="ru-RU" dirty="0" err="1" smtClean="0"/>
              <a:t>Dies</a:t>
            </a:r>
            <a:r>
              <a:rPr lang="ru-RU" dirty="0" smtClean="0"/>
              <a:t> </a:t>
            </a:r>
            <a:r>
              <a:rPr lang="ru-RU" dirty="0" err="1" smtClean="0"/>
              <a:t>rosationis</a:t>
            </a:r>
            <a:r>
              <a:rPr lang="ru-RU" dirty="0" smtClean="0"/>
              <a:t>". В эти дни могилы умерших и урны, где хранился их прах, убирались гирляндами и венками из роз. Розы использовали и в религиозных церемониях, и в быту. Ими украшали жилища и домашние алтари, усыпали путь во время </a:t>
            </a:r>
            <a:br>
              <a:rPr lang="ru-RU" dirty="0" smtClean="0"/>
            </a:br>
            <a:r>
              <a:rPr lang="ru-RU" dirty="0" smtClean="0"/>
              <a:t>торжественных процессий.</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ВАЛЛ\цветы\розы\109 (2).jpg"/>
          <p:cNvPicPr>
            <a:picLocks noGrp="1" noChangeAspect="1" noChangeArrowheads="1"/>
          </p:cNvPicPr>
          <p:nvPr>
            <p:ph idx="1"/>
          </p:nvPr>
        </p:nvPicPr>
        <p:blipFill>
          <a:blip r:embed="rId2" cstate="print"/>
          <a:srcRect/>
          <a:stretch>
            <a:fillRect/>
          </a:stretch>
        </p:blipFill>
        <p:spPr bwMode="auto">
          <a:xfrm>
            <a:off x="755576" y="1052736"/>
            <a:ext cx="7776864" cy="4374486"/>
          </a:xfrm>
          <a:prstGeom prst="rect">
            <a:avLst/>
          </a:prstGeom>
          <a:noFill/>
          <a:ln>
            <a:solidFill>
              <a:schemeClr val="accent1"/>
            </a:solid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b="1" dirty="0" smtClean="0"/>
              <a:t>Со временем дивная красота и аромат снискали розе расположение в странах Западной Европы</a:t>
            </a:r>
            <a:r>
              <a:rPr lang="ru-RU" dirty="0" smtClean="0"/>
              <a:t>. Прошло несколько столетий, и святые отцы, забыв ее значение в дни упадка Рима, объявили розу райским цветком и даже посвятили ее Пресвятой Богородице. Германские живописцы изображали Богоматерь с младенцем, окруженную тремя венками из роз. Венок из белых роз означает ее радость, из красных - ее страдания, а из желтых - ее славу. Некоторые из этих картин сохранились и до сих пор.</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ВАЛЛ\цветы\розы\1_93.jpg"/>
          <p:cNvPicPr>
            <a:picLocks noGrp="1" noChangeAspect="1" noChangeArrowheads="1"/>
          </p:cNvPicPr>
          <p:nvPr>
            <p:ph idx="1"/>
          </p:nvPr>
        </p:nvPicPr>
        <p:blipFill>
          <a:blip r:embed="rId2" cstate="print"/>
          <a:srcRect/>
          <a:stretch>
            <a:fillRect/>
          </a:stretch>
        </p:blipFill>
        <p:spPr bwMode="auto">
          <a:xfrm>
            <a:off x="827584" y="1052736"/>
            <a:ext cx="7704856" cy="4333981"/>
          </a:xfrm>
          <a:prstGeom prst="rect">
            <a:avLst/>
          </a:prstGeom>
          <a:noFill/>
          <a:ln>
            <a:solidFill>
              <a:schemeClr val="accent1"/>
            </a:solid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ВАЛЛ\цветы\розы\144 (2).jpg"/>
          <p:cNvPicPr>
            <a:picLocks noGrp="1" noChangeAspect="1" noChangeArrowheads="1"/>
          </p:cNvPicPr>
          <p:nvPr>
            <p:ph idx="1"/>
          </p:nvPr>
        </p:nvPicPr>
        <p:blipFill>
          <a:blip r:embed="rId2" cstate="print"/>
          <a:srcRect/>
          <a:stretch>
            <a:fillRect/>
          </a:stretch>
        </p:blipFill>
        <p:spPr bwMode="auto">
          <a:xfrm>
            <a:off x="755576" y="782706"/>
            <a:ext cx="7632848" cy="4770530"/>
          </a:xfrm>
          <a:prstGeom prst="rect">
            <a:avLst/>
          </a:prstGeom>
          <a:noFill/>
          <a:ln>
            <a:solidFill>
              <a:schemeClr val="accent1"/>
            </a:solid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b="1" dirty="0" smtClean="0"/>
              <a:t>В католических легендах роза выступает защитницей добрых дел. </a:t>
            </a:r>
            <a:r>
              <a:rPr lang="ru-RU" dirty="0" smtClean="0"/>
              <a:t>Одна из них повествует про святителя Николая. Студеной зимней порой он нес взятый в монастыре хлеб, чтобы накормить им бедных, и когда его остановил строгий настоятель монастыря, хлеб превратился в розы в знак того, что это доброе дело было приятно Господу.</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F:\ВАЛЛ\цветы\розы\149460.jpg"/>
          <p:cNvPicPr>
            <a:picLocks noGrp="1" noChangeAspect="1" noChangeArrowheads="1"/>
          </p:cNvPicPr>
          <p:nvPr>
            <p:ph idx="1"/>
          </p:nvPr>
        </p:nvPicPr>
        <p:blipFill>
          <a:blip r:embed="rId2" cstate="print"/>
          <a:srcRect/>
          <a:stretch>
            <a:fillRect/>
          </a:stretch>
        </p:blipFill>
        <p:spPr bwMode="auto">
          <a:xfrm>
            <a:off x="1619672" y="908720"/>
            <a:ext cx="6006355" cy="4752528"/>
          </a:xfrm>
          <a:prstGeom prst="rect">
            <a:avLst/>
          </a:prstGeom>
          <a:noFill/>
          <a:ln>
            <a:solidFill>
              <a:schemeClr val="accent1"/>
            </a:solid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smtClean="0"/>
              <a:t>Большой любовью пользовалась роза и во Франции</a:t>
            </a:r>
            <a:r>
              <a:rPr lang="ru-RU" dirty="0" smtClean="0"/>
              <a:t>. Здесь ее так высоко чтили, что даже разводить ее позволялось не всякому. И тот, кто получал эту привилегию, обязывался ежегодно доставлять городскому совету в день Благовещения три венка, а в день Вознесения - корзину с розами. Из них потом готовили драгоценную розовую воду, которая по обычаю того времени добавлялась почти во все праздничные кушанья.</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ВАЛЛ\цветы\розы\A4BEST.RU (333).jpg"/>
          <p:cNvPicPr>
            <a:picLocks noGrp="1" noChangeAspect="1" noChangeArrowheads="1"/>
          </p:cNvPicPr>
          <p:nvPr>
            <p:ph idx="1"/>
          </p:nvPr>
        </p:nvPicPr>
        <p:blipFill>
          <a:blip r:embed="rId2" cstate="print"/>
          <a:srcRect/>
          <a:stretch>
            <a:fillRect/>
          </a:stretch>
        </p:blipFill>
        <p:spPr bwMode="auto">
          <a:xfrm>
            <a:off x="899592" y="836712"/>
            <a:ext cx="7604045" cy="4752528"/>
          </a:xfrm>
          <a:prstGeom prst="rect">
            <a:avLst/>
          </a:prstGeom>
          <a:noFill/>
          <a:ln>
            <a:solidFill>
              <a:schemeClr val="accent1"/>
            </a:solidFill>
          </a:ln>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dirty="0" smtClean="0"/>
              <a:t>Почти неизвестная в Англии до XIV в., роза появилась при дворе английских королей незадолго до начала кровавой распри между </a:t>
            </a:r>
            <a:r>
              <a:rPr lang="ru-RU" dirty="0" err="1" smtClean="0"/>
              <a:t>йоркским</a:t>
            </a:r>
            <a:r>
              <a:rPr lang="ru-RU" dirty="0" smtClean="0"/>
              <a:t> и ланкастерским домами. </a:t>
            </a:r>
            <a:r>
              <a:rPr lang="ru-RU" b="1" dirty="0" smtClean="0"/>
              <a:t>Роза так пленила своей красотой претендентов на престол, что и тот, и другой поместили ее в свой герб: первый избрал себе белую, а второй - алую. </a:t>
            </a:r>
            <a:r>
              <a:rPr lang="ru-RU" dirty="0" smtClean="0"/>
              <a:t>Поэтому ожесточенная междоусобная борьба Генриха VI Ланкастера с Эдуардом Йоркским за английский престол, длившаяся, как известно, более 30 лет, носит название Войны алой и белой розы. </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ВАЛЛ\цветы\розы\A4BEST.RU игры для андроид бесплатно (169).jpg"/>
          <p:cNvPicPr>
            <a:picLocks noGrp="1" noChangeAspect="1" noChangeArrowheads="1"/>
          </p:cNvPicPr>
          <p:nvPr>
            <p:ph idx="1"/>
          </p:nvPr>
        </p:nvPicPr>
        <p:blipFill>
          <a:blip r:embed="rId2" cstate="print"/>
          <a:srcRect/>
          <a:stretch>
            <a:fillRect/>
          </a:stretch>
        </p:blipFill>
        <p:spPr bwMode="auto">
          <a:xfrm>
            <a:off x="755576" y="692696"/>
            <a:ext cx="7633573" cy="4770983"/>
          </a:xfrm>
          <a:prstGeom prst="rect">
            <a:avLst/>
          </a:prstGeom>
          <a:noFill/>
          <a:ln>
            <a:solidFill>
              <a:schemeClr val="accent1"/>
            </a:solidFill>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626840"/>
          </a:xfrm>
        </p:spPr>
        <p:txBody>
          <a:bodyPr>
            <a:normAutofit fontScale="92500" lnSpcReduction="20000"/>
          </a:bodyPr>
          <a:lstStyle/>
          <a:p>
            <a:r>
              <a:rPr lang="ru-RU" b="1" dirty="0" smtClean="0"/>
              <a:t>В Германию поклонение розе пришло вместе с христианством. </a:t>
            </a:r>
            <a:r>
              <a:rPr lang="ru-RU" dirty="0" smtClean="0"/>
              <a:t>Любопытно возникшее в то время сказание о происхождении загнутых шипов розы. Сатана, изгнанный Господом с неба, задумав вновь подняться туда, решил воспользоваться шиповником - его прямые стволы с шипами могли бы служить ему лестницей. Но Господь угадал мысли врага и согнул стволы шиповника. Тогда рассерженный сатана согнул и шипы. С тех пор шипы роз не прямые, а загнутые книзу и цепляются за всех, кто до них дотронется. </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ВАЛЛ\цветы\розы\Android games A4best.ru (106).jpg"/>
          <p:cNvPicPr>
            <a:picLocks noGrp="1" noChangeAspect="1" noChangeArrowheads="1"/>
          </p:cNvPicPr>
          <p:nvPr>
            <p:ph idx="1"/>
          </p:nvPr>
        </p:nvPicPr>
        <p:blipFill>
          <a:blip r:embed="rId2" cstate="print"/>
          <a:srcRect/>
          <a:stretch>
            <a:fillRect/>
          </a:stretch>
        </p:blipFill>
        <p:spPr bwMode="auto">
          <a:xfrm>
            <a:off x="827584" y="1196752"/>
            <a:ext cx="7445022" cy="4187825"/>
          </a:xfrm>
          <a:prstGeom prst="rect">
            <a:avLst/>
          </a:prstGeom>
          <a:noFill/>
          <a:ln>
            <a:solidFill>
              <a:schemeClr val="accent1"/>
            </a:solidFill>
          </a:ln>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dirty="0" smtClean="0"/>
              <a:t>Со средних веков роза начинает играть и роль таинственного знака разных тайных обществ</a:t>
            </a:r>
            <a:r>
              <a:rPr lang="ru-RU" dirty="0" smtClean="0"/>
              <a:t>. Изображение ее встречалось в гербах знатнейших рыцарских родов, дворянских фамилий и в гербах городов. Между прочим, розу имел в своей печати и Мартин Лютер.</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dirty="0" smtClean="0"/>
              <a:t>В Древней Индии роза пользовалась таким почетом</a:t>
            </a:r>
            <a:r>
              <a:rPr lang="ru-RU" dirty="0" smtClean="0"/>
              <a:t>, что по существовавшему тогда закону каждый принесший царю розу мог просить у него все, что пожелает. Брамины украшали розами храмы, а цари - свои покои, розами усыпали пути богов во время религиозных процессий, розами уплачивали дани и подати. </a:t>
            </a:r>
            <a:endParaRPr lang="ru-RU" dirty="0"/>
          </a:p>
        </p:txBody>
      </p:sp>
      <p:pic>
        <p:nvPicPr>
          <p:cNvPr id="2050"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ВАЛЛ\цветы\розы\BestHDWallpapersPack570_18.jpg"/>
          <p:cNvPicPr>
            <a:picLocks noGrp="1" noChangeAspect="1" noChangeArrowheads="1"/>
          </p:cNvPicPr>
          <p:nvPr>
            <p:ph idx="1"/>
          </p:nvPr>
        </p:nvPicPr>
        <p:blipFill>
          <a:blip r:embed="rId2" cstate="print"/>
          <a:srcRect/>
          <a:stretch>
            <a:fillRect/>
          </a:stretch>
        </p:blipFill>
        <p:spPr bwMode="auto">
          <a:xfrm>
            <a:off x="611560" y="1124744"/>
            <a:ext cx="7841676" cy="4410943"/>
          </a:xfrm>
          <a:prstGeom prst="rect">
            <a:avLst/>
          </a:prstGeom>
          <a:noFill/>
          <a:ln>
            <a:solidFill>
              <a:schemeClr val="accent1"/>
            </a:solidFill>
          </a:ln>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914872"/>
          </a:xfrm>
        </p:spPr>
        <p:txBody>
          <a:bodyPr>
            <a:normAutofit fontScale="70000" lnSpcReduction="20000"/>
          </a:bodyPr>
          <a:lstStyle/>
          <a:p>
            <a:r>
              <a:rPr lang="ru-RU" b="1" dirty="0" smtClean="0"/>
              <a:t>В Россию роза впервые попала лишь в XVI в</a:t>
            </a:r>
            <a:r>
              <a:rPr lang="ru-RU" dirty="0" smtClean="0"/>
              <a:t>., и в то время была, конечно, достоянием лишь царского двора и некоторых сановников. В наших садах она появилась лишь при Петре I, а популярна стала при императрице Екатерине II. </a:t>
            </a:r>
          </a:p>
          <a:p>
            <a:endParaRPr lang="ru-RU" dirty="0" smtClean="0"/>
          </a:p>
          <a:p>
            <a:r>
              <a:rPr lang="ru-RU" b="1" dirty="0" smtClean="0"/>
              <a:t>Известный петровский вельможа, первый русский канцлер граф Г.И. Головкин был страстным любителем роз</a:t>
            </a:r>
            <a:r>
              <a:rPr lang="ru-RU" dirty="0" smtClean="0"/>
              <a:t>. В своем подмосковном имении, селе </a:t>
            </a:r>
            <a:r>
              <a:rPr lang="ru-RU" dirty="0" err="1" smtClean="0"/>
              <a:t>Клевине</a:t>
            </a:r>
            <a:r>
              <a:rPr lang="ru-RU" dirty="0" smtClean="0"/>
              <a:t> Серпуховского уезда, он развел великолепный розовый сад и для ухода за ним даже выписал из Англии садовника. В помощь ему были даны несколько крепостных. Один из них вскоре так преуспел в уходе за розами, что превзошел самого англичанина. Граф был в восторге и отпустил его со всей семьей на волю, приказав ему именоваться Розановым. От этого-то садовника будто бы и пошла эта распространенная теперь фамилия.</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ВАЛЛ\цветы\розы\BestHDWallpapersPack790_76_bender777post.jpg"/>
          <p:cNvPicPr>
            <a:picLocks noGrp="1" noChangeAspect="1" noChangeArrowheads="1"/>
          </p:cNvPicPr>
          <p:nvPr>
            <p:ph idx="1"/>
          </p:nvPr>
        </p:nvPicPr>
        <p:blipFill>
          <a:blip r:embed="rId2" cstate="print"/>
          <a:srcRect/>
          <a:stretch>
            <a:fillRect/>
          </a:stretch>
        </p:blipFill>
        <p:spPr bwMode="auto">
          <a:xfrm>
            <a:off x="683568" y="692696"/>
            <a:ext cx="7693759" cy="4808599"/>
          </a:xfrm>
          <a:prstGeom prst="rect">
            <a:avLst/>
          </a:prstGeom>
          <a:noFill/>
          <a:ln>
            <a:solidFill>
              <a:schemeClr val="accent1"/>
            </a:solidFill>
          </a:ln>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b="1" dirty="0" smtClean="0"/>
              <a:t>Чайная роза, называемая так за свой дивный чайный запах, была привезена в Европу лишь в начале XIX в</a:t>
            </a:r>
            <a:r>
              <a:rPr lang="ru-RU" dirty="0" smtClean="0"/>
              <a:t>.: розовая - в 1860 г. из </a:t>
            </a:r>
            <a:r>
              <a:rPr lang="ru-RU" dirty="0" err="1" smtClean="0"/>
              <a:t>Ост-Индии</a:t>
            </a:r>
            <a:r>
              <a:rPr lang="ru-RU" dirty="0" smtClean="0"/>
              <a:t>, а желтая - в 1824 г. из Китая. От этих двух сортов и пошли гибриды чайных роз, красующиеся в современных цветниках. </a:t>
            </a:r>
            <a:r>
              <a:rPr lang="ru-RU" dirty="0" err="1" smtClean="0"/>
              <a:t>Бурбонская</a:t>
            </a:r>
            <a:r>
              <a:rPr lang="ru-RU" dirty="0" smtClean="0"/>
              <a:t> роза была привезена с острова Бурбон в 1819 г., где кустики ее были случайно найдены директором тамошнего Ботанического сада. А ремонтантная была получена от чайной и бенгальской розы, привезенной в Европу в 1789 г. из Кантона.</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ВАЛЛ\цветы\розы\BestHDWallpapersPack805_111_bender777post.jpg"/>
          <p:cNvPicPr>
            <a:picLocks noGrp="1" noChangeAspect="1" noChangeArrowheads="1"/>
          </p:cNvPicPr>
          <p:nvPr>
            <p:ph idx="1"/>
          </p:nvPr>
        </p:nvPicPr>
        <p:blipFill>
          <a:blip r:embed="rId2" cstate="print"/>
          <a:srcRect/>
          <a:stretch>
            <a:fillRect/>
          </a:stretch>
        </p:blipFill>
        <p:spPr bwMode="auto">
          <a:xfrm>
            <a:off x="683568" y="836712"/>
            <a:ext cx="7719257" cy="4824536"/>
          </a:xfrm>
          <a:prstGeom prst="rect">
            <a:avLst/>
          </a:prstGeom>
          <a:noFill/>
          <a:ln>
            <a:solidFill>
              <a:schemeClr val="accent1"/>
            </a:solidFill>
          </a:ln>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482824"/>
          </a:xfrm>
        </p:spPr>
        <p:txBody>
          <a:bodyPr>
            <a:normAutofit fontScale="92500" lnSpcReduction="10000"/>
          </a:bodyPr>
          <a:lstStyle/>
          <a:p>
            <a:r>
              <a:rPr lang="ru-RU" b="1" dirty="0" smtClean="0"/>
              <a:t>Одной из красивейших считается чайная роза, носящая название "Франция" - </a:t>
            </a:r>
            <a:r>
              <a:rPr lang="ru-RU" b="1" dirty="0" err="1" smtClean="0"/>
              <a:t>La</a:t>
            </a:r>
            <a:r>
              <a:rPr lang="ru-RU" b="1" dirty="0" smtClean="0"/>
              <a:t> </a:t>
            </a:r>
            <a:r>
              <a:rPr lang="ru-RU" b="1" dirty="0" err="1" smtClean="0"/>
              <a:t>France</a:t>
            </a:r>
            <a:r>
              <a:rPr lang="ru-RU" dirty="0" smtClean="0"/>
              <a:t>. Она явилась выражением симпатий Франции к России при кончине императора Александра III - на его гроб был возложен присланный из Франции чудный венок из этих роз вперемешку с фиалками </a:t>
            </a:r>
            <a:r>
              <a:rPr lang="ru-RU" dirty="0" err="1" smtClean="0"/>
              <a:t>Le</a:t>
            </a:r>
            <a:r>
              <a:rPr lang="ru-RU" dirty="0" smtClean="0"/>
              <a:t> </a:t>
            </a:r>
            <a:r>
              <a:rPr lang="ru-RU" dirty="0" err="1" smtClean="0"/>
              <a:t>Tzar</a:t>
            </a:r>
            <a:r>
              <a:rPr lang="ru-RU" dirty="0" smtClean="0"/>
              <a:t>. Два года спустя вдовствующая императрица Мария Федоровна возвращалась из Ниццы. </a:t>
            </a:r>
            <a:br>
              <a:rPr lang="ru-RU" dirty="0" smtClean="0"/>
            </a:br>
            <a:r>
              <a:rPr lang="ru-RU" dirty="0" smtClean="0"/>
              <a:t>В </a:t>
            </a:r>
            <a:r>
              <a:rPr lang="ru-RU" dirty="0" err="1" smtClean="0"/>
              <a:t>Фруаре</a:t>
            </a:r>
            <a:r>
              <a:rPr lang="ru-RU" dirty="0" smtClean="0"/>
              <a:t> ее встречал </a:t>
            </a:r>
            <a:br>
              <a:rPr lang="ru-RU" dirty="0" smtClean="0"/>
            </a:br>
            <a:r>
              <a:rPr lang="ru-RU" dirty="0" smtClean="0"/>
              <a:t>французский президент Фор. </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6552220" y="4005064"/>
            <a:ext cx="2090726" cy="2508871"/>
          </a:xfrm>
          <a:prstGeom prst="rect">
            <a:avLst/>
          </a:prstGeom>
          <a:noFill/>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ВАЛЛ\цветы\розы\003.jpg"/>
          <p:cNvPicPr>
            <a:picLocks noGrp="1" noChangeAspect="1" noChangeArrowheads="1"/>
          </p:cNvPicPr>
          <p:nvPr>
            <p:ph idx="1"/>
          </p:nvPr>
        </p:nvPicPr>
        <p:blipFill>
          <a:blip r:embed="rId2" cstate="print"/>
          <a:srcRect/>
          <a:stretch>
            <a:fillRect/>
          </a:stretch>
        </p:blipFill>
        <p:spPr bwMode="auto">
          <a:xfrm>
            <a:off x="1043608" y="620688"/>
            <a:ext cx="6745354" cy="5059015"/>
          </a:xfrm>
          <a:prstGeom prst="rect">
            <a:avLst/>
          </a:prstGeom>
          <a:noFill/>
          <a:ln>
            <a:solidFill>
              <a:schemeClr val="accent1"/>
            </a:solid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b="1" dirty="0" smtClean="0"/>
              <a:t>По индийским </a:t>
            </a:r>
            <a:r>
              <a:rPr lang="ru-RU" b="1" dirty="0" err="1" smtClean="0"/>
              <a:t>пуранам</a:t>
            </a:r>
            <a:r>
              <a:rPr lang="ru-RU" b="1" dirty="0" smtClean="0"/>
              <a:t> </a:t>
            </a:r>
            <a:r>
              <a:rPr lang="ru-RU" dirty="0" smtClean="0"/>
              <a:t>(мифам), </a:t>
            </a:r>
            <a:r>
              <a:rPr lang="ru-RU" b="1" dirty="0" smtClean="0"/>
              <a:t>красивейшая из женщин </a:t>
            </a:r>
            <a:r>
              <a:rPr lang="ru-RU" dirty="0" smtClean="0"/>
              <a:t>- </a:t>
            </a:r>
            <a:r>
              <a:rPr lang="ru-RU" dirty="0" err="1" smtClean="0"/>
              <a:t>Лакшми</a:t>
            </a:r>
            <a:r>
              <a:rPr lang="ru-RU" dirty="0" smtClean="0"/>
              <a:t> - </a:t>
            </a:r>
            <a:r>
              <a:rPr lang="ru-RU" b="1" dirty="0" smtClean="0"/>
              <a:t>родилась из распускавшегося бутона розы</a:t>
            </a:r>
            <a:r>
              <a:rPr lang="ru-RU" dirty="0" smtClean="0"/>
              <a:t>. Хранитель Вселенной Вишну, увидев красавицу, спящую в своей розовой колыбельке, разбудил ее поцелуем и взял в жены. </a:t>
            </a:r>
            <a:r>
              <a:rPr lang="ru-RU" dirty="0" err="1" smtClean="0"/>
              <a:t>Лакшми</a:t>
            </a:r>
            <a:r>
              <a:rPr lang="ru-RU" dirty="0" smtClean="0"/>
              <a:t> стала богиней красоты, а укрывавшая ее роза - символом божественной тайны и с тех пор считается у всех восточных народов священной. </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ВАЛЛ\цветы\розы\28.jpg"/>
          <p:cNvPicPr>
            <a:picLocks noGrp="1" noChangeAspect="1" noChangeArrowheads="1"/>
          </p:cNvPicPr>
          <p:nvPr>
            <p:ph idx="1"/>
          </p:nvPr>
        </p:nvPicPr>
        <p:blipFill>
          <a:blip r:embed="rId2" cstate="print"/>
          <a:srcRect/>
          <a:stretch>
            <a:fillRect/>
          </a:stretch>
        </p:blipFill>
        <p:spPr bwMode="auto">
          <a:xfrm>
            <a:off x="899592" y="764704"/>
            <a:ext cx="7372499" cy="4914999"/>
          </a:xfrm>
          <a:prstGeom prst="rect">
            <a:avLst/>
          </a:prstGeom>
          <a:noFill/>
          <a:ln>
            <a:solidFill>
              <a:schemeClr val="accent1"/>
            </a:solid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986880"/>
          </a:xfrm>
        </p:spPr>
        <p:txBody>
          <a:bodyPr>
            <a:normAutofit fontScale="77500" lnSpcReduction="20000"/>
          </a:bodyPr>
          <a:lstStyle/>
          <a:p>
            <a:r>
              <a:rPr lang="ru-RU" b="1" dirty="0" smtClean="0"/>
              <a:t>В Древней Персии поэты не уставали воспевать красоту розы</a:t>
            </a:r>
            <a:r>
              <a:rPr lang="ru-RU" dirty="0" smtClean="0"/>
              <a:t>. По персидским сказаниям, она была подарком самого Аллаха. Явились к нему однажды все цветы с просьбой назначить им нового повелителя вместо сонного лотоса - тот хотя и был красив, но часто забывал о своих обязанностях. Аллах внял их просьбе и назначил правительницей белую розу с охраняющими ее острыми шипами. Соловей, увидав новую царицу цветов, был очарован ее красотой и в восторге прижал розу к своей груди. Но острые шипы вонзились ему в сердце, и алая кровь, брызнув из груди несчастного, оросила нежные лепестки дивного цветка. До сих пор наружные лепестки многих роз сохраняют свой розовый оттенок.</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ВАЛЛ\цветы\розы\039 (3).jpg"/>
          <p:cNvPicPr>
            <a:picLocks noGrp="1" noChangeAspect="1" noChangeArrowheads="1"/>
          </p:cNvPicPr>
          <p:nvPr>
            <p:ph idx="1"/>
          </p:nvPr>
        </p:nvPicPr>
        <p:blipFill>
          <a:blip r:embed="rId2" cstate="print"/>
          <a:srcRect/>
          <a:stretch>
            <a:fillRect/>
          </a:stretch>
        </p:blipFill>
        <p:spPr bwMode="auto">
          <a:xfrm>
            <a:off x="755576" y="1124744"/>
            <a:ext cx="7701050" cy="4331841"/>
          </a:xfrm>
          <a:prstGeom prst="rect">
            <a:avLst/>
          </a:prstGeom>
          <a:noFill/>
          <a:ln>
            <a:solidFill>
              <a:schemeClr val="accent1"/>
            </a:solid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dirty="0" smtClean="0"/>
              <a:t>Греки считали розу даром богов</a:t>
            </a:r>
            <a:r>
              <a:rPr lang="ru-RU" dirty="0" smtClean="0"/>
              <a:t>. По словам Анакреона, роза родилась из белоснежной пены, покрывавшей тело Афродиты, когда богиня любви вышла из моря. Увидев этот цветок, очарованные боги обрызгали его нектаром, который и придал ему чудный аромат.</a:t>
            </a:r>
            <a:endParaRPr lang="ru-RU" dirty="0"/>
          </a:p>
        </p:txBody>
      </p:sp>
      <p:pic>
        <p:nvPicPr>
          <p:cNvPr id="4" name="Picture 2" descr="F:\d\fotoland\clipart\plant\31.gif"/>
          <p:cNvPicPr>
            <a:picLocks noChangeAspect="1" noChangeArrowheads="1"/>
          </p:cNvPicPr>
          <p:nvPr/>
        </p:nvPicPr>
        <p:blipFill>
          <a:blip r:embed="rId3" cstate="print"/>
          <a:srcRect/>
          <a:stretch>
            <a:fillRect/>
          </a:stretch>
        </p:blipFill>
        <p:spPr bwMode="auto">
          <a:xfrm>
            <a:off x="7236296" y="4825955"/>
            <a:ext cx="1406649" cy="1687979"/>
          </a:xfrm>
          <a:prstGeom prst="rect">
            <a:avLst/>
          </a:prstGeom>
          <a:noFill/>
        </p:spPr>
      </p:pic>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119</TotalTime>
  <Words>1465</Words>
  <Application>Microsoft Office PowerPoint</Application>
  <PresentationFormat>Экран (4:3)</PresentationFormat>
  <Paragraphs>63</Paragraphs>
  <Slides>35</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Аспект</vt:lpstr>
      <vt:lpstr>Роза в истории, мифах и легендах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Роза в истории, мифах и легендах</dc:title>
  <dc:creator>www.zooclub.ru</dc:creator>
  <cp:keywords>растения, цветы, розы</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14</cp:revision>
  <dcterms:created xsi:type="dcterms:W3CDTF">2014-02-17T21:17:31Z</dcterms:created>
  <dcterms:modified xsi:type="dcterms:W3CDTF">2014-10-07T21:52:25Z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