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46"/>
  </p:notesMasterIdLst>
  <p:sldIdLst>
    <p:sldId id="256" r:id="rId6"/>
    <p:sldId id="257" r:id="rId7"/>
    <p:sldId id="277" r:id="rId8"/>
    <p:sldId id="258" r:id="rId9"/>
    <p:sldId id="278" r:id="rId10"/>
    <p:sldId id="259" r:id="rId11"/>
    <p:sldId id="279" r:id="rId12"/>
    <p:sldId id="260" r:id="rId13"/>
    <p:sldId id="280" r:id="rId14"/>
    <p:sldId id="261" r:id="rId15"/>
    <p:sldId id="281" r:id="rId16"/>
    <p:sldId id="264" r:id="rId17"/>
    <p:sldId id="282" r:id="rId18"/>
    <p:sldId id="262" r:id="rId19"/>
    <p:sldId id="283" r:id="rId20"/>
    <p:sldId id="263" r:id="rId21"/>
    <p:sldId id="284" r:id="rId22"/>
    <p:sldId id="265" r:id="rId23"/>
    <p:sldId id="285" r:id="rId24"/>
    <p:sldId id="266" r:id="rId25"/>
    <p:sldId id="286" r:id="rId26"/>
    <p:sldId id="267" r:id="rId27"/>
    <p:sldId id="287" r:id="rId28"/>
    <p:sldId id="268" r:id="rId29"/>
    <p:sldId id="288" r:id="rId30"/>
    <p:sldId id="269" r:id="rId31"/>
    <p:sldId id="289" r:id="rId32"/>
    <p:sldId id="270" r:id="rId33"/>
    <p:sldId id="290" r:id="rId34"/>
    <p:sldId id="271" r:id="rId35"/>
    <p:sldId id="291" r:id="rId36"/>
    <p:sldId id="272" r:id="rId37"/>
    <p:sldId id="292" r:id="rId38"/>
    <p:sldId id="273" r:id="rId39"/>
    <p:sldId id="293" r:id="rId40"/>
    <p:sldId id="274" r:id="rId41"/>
    <p:sldId id="294" r:id="rId42"/>
    <p:sldId id="275" r:id="rId43"/>
    <p:sldId id="295" r:id="rId44"/>
    <p:sldId id="276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158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FA8BB-9B6A-4FA7-86A1-B2DAD9DFD1E2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3304F2-6B01-4D16-B6E5-F28BA7E17D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http://zooschool.ru/zanim/prodolzhitelnost_zhisni.shtml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304F2-6B01-4D16-B6E5-F28BA7E17D68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http://zooschool.ru/zanim/prodolzhitelnost_zhisni.shtml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304F2-6B01-4D16-B6E5-F28BA7E17D68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http://zooschool.ru/zanim/prodolzhitelnost_zhisni.shtml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304F2-6B01-4D16-B6E5-F28BA7E17D68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http://zooschool.ru/zanim/prodolzhitelnost_zhisni.shtml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304F2-6B01-4D16-B6E5-F28BA7E17D68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http://zooschool.ru/zanim/prodolzhitelnost_zhisni.shtml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304F2-6B01-4D16-B6E5-F28BA7E17D68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http://zooschool.ru/zanim/prodolzhitelnost_zhisni.shtml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304F2-6B01-4D16-B6E5-F28BA7E17D68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http://zooschool.ru/zanim/prodolzhitelnost_zhisni.shtml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304F2-6B01-4D16-B6E5-F28BA7E17D68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http://zooschool.ru/zanim/prodolzhitelnost_zhisni.shtml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304F2-6B01-4D16-B6E5-F28BA7E17D68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http://zooschool.ru/zanim/prodolzhitelnost_zhisni.shtml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304F2-6B01-4D16-B6E5-F28BA7E17D68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http://zooschool.ru/zanim/prodolzhitelnost_zhisni.shtml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304F2-6B01-4D16-B6E5-F28BA7E17D68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http://zooschool.ru/zanim/prodolzhitelnost_zhisni.shtml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304F2-6B01-4D16-B6E5-F28BA7E17D68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http://zooschool.ru/zanim/prodolzhitelnost_zhisni.shtml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304F2-6B01-4D16-B6E5-F28BA7E17D6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http://zooschool.ru/zanim/prodolzhitelnost_zhisni.shtml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304F2-6B01-4D16-B6E5-F28BA7E17D68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http://zooschool.ru/zanim/prodolzhitelnost_zhisni.shtml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304F2-6B01-4D16-B6E5-F28BA7E17D68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http://zooschool.ru/zanim/prodolzhitelnost_zhisni.shtml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304F2-6B01-4D16-B6E5-F28BA7E17D68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http://zooschool.ru/zanim/prodolzhitelnost_zhisni.shtml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304F2-6B01-4D16-B6E5-F28BA7E17D68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http://zooschool.ru/zanim/prodolzhitelnost_zhisni.shtml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304F2-6B01-4D16-B6E5-F28BA7E17D68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http://zooschool.ru/zanim/prodolzhitelnost_zhisni.shtml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304F2-6B01-4D16-B6E5-F28BA7E17D68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http://zooschool.ru/zanim/prodolzhitelnost_zhisni.shtml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304F2-6B01-4D16-B6E5-F28BA7E17D68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http://zooschool.ru/zanim/prodolzhitelnost_zhisni.shtml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304F2-6B01-4D16-B6E5-F28BA7E17D68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http://zooschool.ru/zanim/prodolzhitelnost_zhisni.shtml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304F2-6B01-4D16-B6E5-F28BA7E17D68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236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0209-D320-48AA-B123-47FD91677365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EFFAF-8BB8-4E8A-A659-0B9EE66D4B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625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0209-D320-48AA-B123-47FD91677365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EFFAF-8BB8-4E8A-A659-0B9EE66D4B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865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08.10.2014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0209-D320-48AA-B123-47FD91677365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EFFAF-8BB8-4E8A-A659-0B9EE66D4B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508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08.10.2014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0209-D320-48AA-B123-47FD91677365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EFFAF-8BB8-4E8A-A659-0B9EE66D4B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355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2057400"/>
            <a:ext cx="6705600" cy="14478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209800" y="3581400"/>
            <a:ext cx="6400800" cy="1752600"/>
          </a:xfrm>
        </p:spPr>
        <p:txBody>
          <a:bodyPr/>
          <a:lstStyle>
            <a:lvl1pPr marL="0" indent="0">
              <a:spcBef>
                <a:spcPct val="20000"/>
              </a:spcBef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88D21-D443-47CF-AA4F-C6271DA77C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7773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FF0622-75E4-48B8-A617-5428CA5926CE}" type="datetimeFigureOut">
              <a:rPr lang="ru-RU" smtClean="0"/>
              <a:pPr/>
              <a:t>08.10.2014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094790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91486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4775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8316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0209-D320-48AA-B123-47FD91677365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EFFAF-8BB8-4E8A-A659-0B9EE66D4B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937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0041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44505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2100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512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1066800"/>
            <a:ext cx="16573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1066800"/>
            <a:ext cx="48196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03632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hidden">
          <a:xfrm>
            <a:off x="0" y="1"/>
            <a:ext cx="9144000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15" name="Прямоугольник 14"/>
          <p:cNvSpPr/>
          <p:nvPr/>
        </p:nvSpPr>
        <p:spPr bwMode="hidden">
          <a:xfrm>
            <a:off x="0" y="4810563"/>
            <a:ext cx="9144000" cy="204743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107" y="1905000"/>
            <a:ext cx="6859786" cy="266700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107" y="5029200"/>
            <a:ext cx="6173808" cy="1143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pPr/>
              <a:t>08.10.2014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 useBgFill="1">
        <p:nvSpPr>
          <p:cNvPr id="20" name="Полилиния 9"/>
          <p:cNvSpPr>
            <a:spLocks/>
          </p:cNvSpPr>
          <p:nvPr/>
        </p:nvSpPr>
        <p:spPr bwMode="white">
          <a:xfrm>
            <a:off x="793" y="4714633"/>
            <a:ext cx="9142413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hidden">
          <a:xfrm>
            <a:off x="0" y="1"/>
            <a:ext cx="9144000" cy="481056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 bwMode="hidden">
          <a:xfrm>
            <a:off x="0" y="1"/>
            <a:ext cx="9144000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068" y="1905000"/>
            <a:ext cx="6859035" cy="2667000"/>
          </a:xfrm>
        </p:spPr>
        <p:txBody>
          <a:bodyPr anchor="b">
            <a:noAutofit/>
          </a:bodyPr>
          <a:lstStyle>
            <a:lvl1pPr algn="l">
              <a:defRPr sz="4800" b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2107" y="5029200"/>
            <a:ext cx="6173809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08.10.2014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Полилиния 9"/>
          <p:cNvSpPr>
            <a:spLocks/>
          </p:cNvSpPr>
          <p:nvPr/>
        </p:nvSpPr>
        <p:spPr bwMode="hidden">
          <a:xfrm>
            <a:off x="793" y="4714633"/>
            <a:ext cx="9142413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2107" y="1905000"/>
            <a:ext cx="3313277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86329" y="1905000"/>
            <a:ext cx="3313277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2107" y="1905000"/>
            <a:ext cx="3313277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42107" y="2743201"/>
            <a:ext cx="3313277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 baseline="0"/>
            </a:lvl8pPr>
            <a:lvl9pPr marL="1920240">
              <a:defRPr sz="1600"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86329" y="1905000"/>
            <a:ext cx="3313277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86329" y="2743201"/>
            <a:ext cx="3313277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0209-D320-48AA-B123-47FD91677365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EFFAF-8BB8-4E8A-A659-0B9EE66D4B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7237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hidden">
          <a:xfrm>
            <a:off x="0" y="1"/>
            <a:ext cx="9144000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ru-RU" noProof="0" smtClean="0"/>
              <a:pPr/>
              <a:t>08.10.2014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15"/>
          <p:cNvSpPr>
            <a:spLocks/>
          </p:cNvSpPr>
          <p:nvPr/>
        </p:nvSpPr>
        <p:spPr bwMode="auto">
          <a:xfrm>
            <a:off x="3371537" y="1905000"/>
            <a:ext cx="4616636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107" y="189723"/>
            <a:ext cx="6859786" cy="1144556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2107" y="3429000"/>
            <a:ext cx="2057936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ru-RU" noProof="0" smtClean="0"/>
              <a:pPr/>
              <a:t>08.10.2014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07590" y="2087880"/>
            <a:ext cx="4344531" cy="3886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15"/>
          <p:cNvSpPr>
            <a:spLocks/>
          </p:cNvSpPr>
          <p:nvPr/>
        </p:nvSpPr>
        <p:spPr bwMode="auto">
          <a:xfrm>
            <a:off x="1142107" y="1905000"/>
            <a:ext cx="4616636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107" y="189723"/>
            <a:ext cx="6859786" cy="1144556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43956" y="3429000"/>
            <a:ext cx="2057936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ru-RU" noProof="0" smtClean="0"/>
              <a:pPr/>
              <a:t>08.10.2014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280493" y="2087880"/>
            <a:ext cx="4339864" cy="3886200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hidden">
          <a:xfrm>
            <a:off x="1" y="0"/>
            <a:ext cx="6987724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 bwMode="hidden">
          <a:xfrm>
            <a:off x="1" y="1"/>
            <a:ext cx="6915759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9" name="Полилиния 9"/>
          <p:cNvSpPr>
            <a:spLocks/>
          </p:cNvSpPr>
          <p:nvPr/>
        </p:nvSpPr>
        <p:spPr bwMode="hidden">
          <a:xfrm rot="5400000">
            <a:off x="3558725" y="3357038"/>
            <a:ext cx="6858000" cy="143930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2107" y="685800"/>
            <a:ext cx="5597089" cy="5486400"/>
          </a:xfrm>
        </p:spPr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Vertical Заголовок 1"/>
          <p:cNvSpPr>
            <a:spLocks noGrp="1"/>
          </p:cNvSpPr>
          <p:nvPr>
            <p:ph type="title" orient="vert"/>
          </p:nvPr>
        </p:nvSpPr>
        <p:spPr>
          <a:xfrm>
            <a:off x="7170868" y="685800"/>
            <a:ext cx="971804" cy="54864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0209-D320-48AA-B123-47FD91677365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EFFAF-8BB8-4E8A-A659-0B9EE66D4B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188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0209-D320-48AA-B123-47FD91677365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EFFAF-8BB8-4E8A-A659-0B9EE66D4B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26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0209-D320-48AA-B123-47FD91677365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EFFAF-8BB8-4E8A-A659-0B9EE66D4B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389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0209-D320-48AA-B123-47FD91677365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EFFAF-8BB8-4E8A-A659-0B9EE66D4B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661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E9C20209-D320-48AA-B123-47FD91677365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831EFFAF-8BB8-4E8A-A659-0B9EE66D4B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06680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2057400"/>
            <a:ext cx="6324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8288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86200" y="6248400"/>
            <a:ext cx="304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107" y="189723"/>
            <a:ext cx="6859786" cy="1144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hidden">
          <a:xfrm>
            <a:off x="0" y="1628777"/>
            <a:ext cx="9144000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рямоугольник 16"/>
          <p:cNvSpPr/>
          <p:nvPr/>
        </p:nvSpPr>
        <p:spPr bwMode="hidden">
          <a:xfrm>
            <a:off x="0" y="1535909"/>
            <a:ext cx="9144000" cy="5322093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2107" y="1905000"/>
            <a:ext cx="6859786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08262" y="6420898"/>
            <a:ext cx="723215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142107" y="6420898"/>
            <a:ext cx="5259169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22900" y="6420898"/>
            <a:ext cx="478994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8" name="Полилиния 9"/>
          <p:cNvSpPr>
            <a:spLocks/>
          </p:cNvSpPr>
          <p:nvPr/>
        </p:nvSpPr>
        <p:spPr bwMode="white">
          <a:xfrm>
            <a:off x="793" y="1470257"/>
            <a:ext cx="9142413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72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68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309047"/>
            <a:ext cx="7848872" cy="2667000"/>
          </a:xfrm>
        </p:spPr>
        <p:txBody>
          <a:bodyPr/>
          <a:lstStyle/>
          <a:p>
            <a:r>
              <a:rPr lang="ru-RU" dirty="0" smtClean="0"/>
              <a:t>Продолжительность жизни животных</a:t>
            </a:r>
            <a:endParaRPr lang="ru-RU" dirty="0"/>
          </a:p>
        </p:txBody>
      </p:sp>
      <p:pic>
        <p:nvPicPr>
          <p:cNvPr id="4" name="Рисунок 3" descr="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005064"/>
            <a:ext cx="2553072" cy="2399888"/>
          </a:xfrm>
          <a:prstGeom prst="rect">
            <a:avLst/>
          </a:prstGeom>
        </p:spPr>
      </p:pic>
      <p:pic>
        <p:nvPicPr>
          <p:cNvPr id="5" name="Рисунок 4" descr="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260648"/>
            <a:ext cx="2308749" cy="24208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6216" y="6165304"/>
            <a:ext cx="2348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www.zooclub.ru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620688"/>
            <a:ext cx="7132320" cy="509431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Значительной долговечностью отличаются рыбы</a:t>
            </a:r>
            <a:r>
              <a:rPr lang="ru-RU" sz="2400" dirty="0" smtClean="0"/>
              <a:t>. В научно-популярных книгах о животных и учебниках зоологии указано, что в Подмосковье в 1794 году при очистке царицынских прудов была поймана щука с продетым через жаберную крышку золотым кольцом, на котором было выгравировано: "Посадил царь Борис Фёдорович". Так как царствование Бориса Годунова имело место в 1598-1605 годах, то, следовательно, </a:t>
            </a:r>
            <a:r>
              <a:rPr lang="ru-RU" sz="2400" b="1" dirty="0" smtClean="0"/>
              <a:t>щука прожила в пруду около 200 лет</a:t>
            </a:r>
            <a:r>
              <a:rPr lang="ru-RU" sz="2400" dirty="0" smtClean="0"/>
              <a:t>.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4" name="Рисунок 3" descr="1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941168"/>
            <a:ext cx="2340896" cy="165618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ВАЛЛ\рыбы\1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8172405" cy="459697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836712"/>
            <a:ext cx="7132320" cy="4878288"/>
          </a:xfrm>
        </p:spPr>
        <p:txBody>
          <a:bodyPr/>
          <a:lstStyle/>
          <a:p>
            <a:r>
              <a:rPr lang="ru-RU" sz="2400" dirty="0" smtClean="0"/>
              <a:t>В литературе описаны случаи </a:t>
            </a:r>
            <a:r>
              <a:rPr lang="ru-RU" sz="2400" b="1" dirty="0" smtClean="0">
                <a:solidFill>
                  <a:srgbClr val="002060"/>
                </a:solidFill>
              </a:rPr>
              <a:t>жизни в неволе сома до 60 лет, угря до 55 лет, золотой рыбки до 30 лет</a:t>
            </a:r>
            <a:r>
              <a:rPr lang="ru-RU" sz="2400" dirty="0" smtClean="0"/>
              <a:t>. На основании разработанного в начале текущего столетия метода определения возраста рыб по костям и годовым кольцам на чешуе бесспорно установлено, что </a:t>
            </a:r>
            <a:r>
              <a:rPr lang="ru-RU" sz="2400" b="1" dirty="0" smtClean="0"/>
              <a:t>белуга может достигать более чем 100-летнего возраста</a:t>
            </a:r>
            <a:r>
              <a:rPr lang="ru-RU" sz="2400" dirty="0" smtClean="0"/>
              <a:t>.</a:t>
            </a:r>
          </a:p>
          <a:p>
            <a:endParaRPr lang="ru-RU" dirty="0"/>
          </a:p>
        </p:txBody>
      </p:sp>
      <p:pic>
        <p:nvPicPr>
          <p:cNvPr id="4" name="Рисунок 3" descr="1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941168"/>
            <a:ext cx="2340896" cy="165618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ВАЛЛ\птицы\врановые\A4BEST.RU - GAMES ANDROID (60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92696"/>
            <a:ext cx="7588175" cy="474260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620688"/>
            <a:ext cx="7132320" cy="509431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Относительно земноводных совсем недавно в одном из зарубежных научных журналов появилось сообщение о необычайном долголетии </a:t>
            </a:r>
            <a:r>
              <a:rPr lang="ru-RU" sz="2400" b="1" dirty="0" smtClean="0">
                <a:solidFill>
                  <a:srgbClr val="002060"/>
                </a:solidFill>
              </a:rPr>
              <a:t>гигантской саламандры, прожившей в неволе до 130 лет</a:t>
            </a:r>
            <a:r>
              <a:rPr lang="ru-RU" sz="2400" dirty="0" smtClean="0"/>
              <a:t>. </a:t>
            </a:r>
          </a:p>
          <a:p>
            <a:endParaRPr lang="ru-RU" sz="2400" dirty="0" smtClean="0"/>
          </a:p>
          <a:p>
            <a:r>
              <a:rPr lang="ru-RU" sz="2400" dirty="0" smtClean="0"/>
              <a:t>Среди птиц долговечностью отличается </a:t>
            </a:r>
            <a:r>
              <a:rPr lang="ru-RU" sz="2400" b="1" dirty="0" smtClean="0">
                <a:solidFill>
                  <a:srgbClr val="002060"/>
                </a:solidFill>
              </a:rPr>
              <a:t>ворон</a:t>
            </a:r>
            <a:r>
              <a:rPr lang="ru-RU" sz="2400" dirty="0" smtClean="0"/>
              <a:t>. Известны случаи, когда эта птица </a:t>
            </a:r>
            <a:r>
              <a:rPr lang="ru-RU" sz="2400" b="1" dirty="0" smtClean="0">
                <a:solidFill>
                  <a:srgbClr val="002060"/>
                </a:solidFill>
              </a:rPr>
              <a:t>в неволе жила до 70-летнего возраста</a:t>
            </a:r>
            <a:r>
              <a:rPr lang="ru-RU" sz="2400" dirty="0" smtClean="0"/>
              <a:t>, а по некоторым данным, даже вдвое больше.</a:t>
            </a:r>
          </a:p>
          <a:p>
            <a:endParaRPr lang="ru-RU" dirty="0" smtClean="0"/>
          </a:p>
        </p:txBody>
      </p:sp>
      <p:pic>
        <p:nvPicPr>
          <p:cNvPr id="4" name="Рисунок 3" descr="1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941168"/>
            <a:ext cx="2340896" cy="165618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ВАЛЛ\птицы\совы\( FRESH-GET.RU ) (17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64704"/>
            <a:ext cx="7885430" cy="492839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764704"/>
            <a:ext cx="7132320" cy="4950296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</a:rPr>
              <a:t>Долго живут хищные птицы. </a:t>
            </a:r>
            <a:r>
              <a:rPr lang="ru-RU" sz="2200" dirty="0" smtClean="0"/>
              <a:t>Так, например, по 80 и более лет живут в неволе орлы беркуты. В Московском зоопарке с 1892 года живёт самый старый его обитатель - американский кондор Кузя. </a:t>
            </a:r>
            <a:br>
              <a:rPr lang="ru-RU" sz="2200" dirty="0" smtClean="0"/>
            </a:br>
            <a:endParaRPr lang="ru-RU" sz="2200" dirty="0" smtClean="0"/>
          </a:p>
          <a:p>
            <a:r>
              <a:rPr lang="ru-RU" sz="2200" dirty="0" smtClean="0"/>
              <a:t>В одном из зоопарков </a:t>
            </a:r>
            <a:r>
              <a:rPr lang="ru-RU" sz="2200" dirty="0" smtClean="0">
                <a:solidFill>
                  <a:srgbClr val="002060"/>
                </a:solidFill>
              </a:rPr>
              <a:t>68 лет прожил ночной хищник - филин. </a:t>
            </a:r>
            <a:r>
              <a:rPr lang="ru-RU" sz="2200" dirty="0" smtClean="0"/>
              <a:t/>
            </a:r>
            <a:br>
              <a:rPr lang="ru-RU" sz="2200" dirty="0" smtClean="0"/>
            </a:br>
            <a:endParaRPr lang="ru-RU" sz="2200" dirty="0" smtClean="0"/>
          </a:p>
          <a:p>
            <a:r>
              <a:rPr lang="ru-RU" sz="2200" dirty="0" smtClean="0"/>
              <a:t>Столетнего возраста достигают соколы, а из нехищных птиц - попугаи. </a:t>
            </a:r>
            <a:r>
              <a:rPr lang="ru-RU" sz="2200" dirty="0" smtClean="0">
                <a:solidFill>
                  <a:srgbClr val="002060"/>
                </a:solidFill>
              </a:rPr>
              <a:t>Среди последних описан даже экземпляр 140-летнего возраста</a:t>
            </a:r>
            <a:r>
              <a:rPr lang="ru-RU" sz="2200" dirty="0" smtClean="0"/>
              <a:t>.</a:t>
            </a:r>
          </a:p>
        </p:txBody>
      </p:sp>
      <p:pic>
        <p:nvPicPr>
          <p:cNvPr id="4" name="Рисунок 3" descr="1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941168"/>
            <a:ext cx="2340896" cy="165618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ВАЛЛ\птицы\лебеди\!animal_8449792-2160035-0109444_www.nevseoboi.com.u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7805261" cy="48782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620688"/>
            <a:ext cx="7132320" cy="509431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Для водоплавающих птиц издавна отмечена долговечность лебедя</a:t>
            </a:r>
            <a:r>
              <a:rPr lang="ru-RU" dirty="0" smtClean="0"/>
              <a:t>. В связи с этим небезынтересно привести случай добычи в Англии в 1887 году лебедя шипуна с кольцом, датированным 1711-1717 годами. Если описанный случай достоверен, то это рекордная цифра продолжительности жизни птиц. </a:t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>Из домашних птиц особенно долговечны гуси, доживающие до 40, а возможно и более лет. </a:t>
            </a:r>
          </a:p>
          <a:p>
            <a:r>
              <a:rPr lang="ru-RU" dirty="0" smtClean="0"/>
              <a:t>Куры живут до 20 лет. </a:t>
            </a:r>
          </a:p>
          <a:p>
            <a:r>
              <a:rPr lang="ru-RU" dirty="0" smtClean="0"/>
              <a:t>До 30 лет живёт домашний голубь.</a:t>
            </a:r>
          </a:p>
          <a:p>
            <a:endParaRPr lang="ru-RU" dirty="0" smtClean="0"/>
          </a:p>
        </p:txBody>
      </p:sp>
      <p:pic>
        <p:nvPicPr>
          <p:cNvPr id="4" name="Рисунок 3" descr="1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941168"/>
            <a:ext cx="2340896" cy="165618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ВАЛЛ\беспоз\ракушка\76_1280_8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7894200" cy="49338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476672"/>
            <a:ext cx="7132320" cy="523832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Проблема продолжительности жизни животных представляет интерес и для теории и для практики. </a:t>
            </a:r>
            <a:r>
              <a:rPr lang="ru-RU" sz="2800" dirty="0" smtClean="0"/>
              <a:t>Действительно, вопрос о том, как велика  продолжительность жизни того или иного дикого животного (как полезного, так и вредного) и домашнего животного той или иной породы, не может не интересовать учёного и специалиста-практика.    </a:t>
            </a:r>
          </a:p>
          <a:p>
            <a:endParaRPr lang="ru-RU" dirty="0" smtClean="0"/>
          </a:p>
        </p:txBody>
      </p:sp>
      <p:pic>
        <p:nvPicPr>
          <p:cNvPr id="4" name="Рисунок 3" descr="1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941168"/>
            <a:ext cx="2340896" cy="165618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620688"/>
            <a:ext cx="7132320" cy="509431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Из беспозвоночных животных </a:t>
            </a:r>
            <a:r>
              <a:rPr lang="ru-RU" sz="2400" dirty="0" smtClean="0"/>
              <a:t>самым долговечным, по-видимому, следует считать огромного, весом до 300 килограммов, моллюска Индийского океана - </a:t>
            </a:r>
            <a:r>
              <a:rPr lang="ru-RU" sz="2400" b="1" dirty="0" err="1" smtClean="0"/>
              <a:t>тридакну</a:t>
            </a:r>
            <a:r>
              <a:rPr lang="ru-RU" sz="2400" b="1" dirty="0" smtClean="0"/>
              <a:t> гигантскую, предельный возраст которой определяется в 80-100 лет</a:t>
            </a:r>
            <a:r>
              <a:rPr lang="ru-RU" sz="2400" dirty="0" smtClean="0"/>
              <a:t>. </a:t>
            </a:r>
          </a:p>
          <a:p>
            <a:endParaRPr lang="ru-RU" sz="2400" dirty="0" smtClean="0"/>
          </a:p>
          <a:p>
            <a:r>
              <a:rPr lang="ru-RU" sz="2400" dirty="0" smtClean="0"/>
              <a:t>Почти такого же возраста, по некоторым данным, могут достигать </a:t>
            </a:r>
            <a:r>
              <a:rPr lang="ru-RU" sz="2400" b="1" dirty="0" smtClean="0"/>
              <a:t>европейские жемчужницы</a:t>
            </a:r>
            <a:r>
              <a:rPr lang="ru-RU" sz="2400" dirty="0" smtClean="0"/>
              <a:t>, моллюски значительно меньшего размера - 12-14 сантиметров в длину.</a:t>
            </a:r>
          </a:p>
          <a:p>
            <a:endParaRPr lang="ru-RU" dirty="0" smtClean="0"/>
          </a:p>
        </p:txBody>
      </p:sp>
      <p:pic>
        <p:nvPicPr>
          <p:cNvPr id="4" name="Рисунок 3" descr="1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941168"/>
            <a:ext cx="2340896" cy="165618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94420"/>
            <a:ext cx="7056784" cy="52925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620688"/>
            <a:ext cx="7132320" cy="5094312"/>
          </a:xfrm>
        </p:spPr>
        <p:txBody>
          <a:bodyPr>
            <a:normAutofit/>
          </a:bodyPr>
          <a:lstStyle/>
          <a:p>
            <a:r>
              <a:rPr lang="ru-RU" sz="2100" b="1" dirty="0" smtClean="0">
                <a:solidFill>
                  <a:srgbClr val="002060"/>
                </a:solidFill>
              </a:rPr>
              <a:t>Сутками, днями и даже часами живут микроскопические животные организмы - инфузории и амёбы</a:t>
            </a:r>
            <a:r>
              <a:rPr lang="ru-RU" sz="2100" dirty="0" smtClean="0"/>
              <a:t>, размножающиеся, как известно, делением, при котором вместо так называемой "материнскою особи образуются две "дочерние". Как отдельная особь, инфузория и амёба живут только в промежутке между двумя делениями. Промежуток этот, а следовательно, и продолжительность жизни, измеряется сутками и часами; например, у инфузории туфельки и корненожки амёбы она равна одним суткам. И здесь рекордная цифра принадлежит растительным организмам - </a:t>
            </a:r>
            <a:r>
              <a:rPr lang="ru-RU" sz="2100" b="1" dirty="0" smtClean="0">
                <a:solidFill>
                  <a:srgbClr val="002060"/>
                </a:solidFill>
              </a:rPr>
              <a:t>бактериям</a:t>
            </a:r>
            <a:r>
              <a:rPr lang="ru-RU" sz="2100" dirty="0" smtClean="0"/>
              <a:t>. </a:t>
            </a:r>
            <a:r>
              <a:rPr lang="ru-RU" sz="2100" b="1" dirty="0" smtClean="0">
                <a:solidFill>
                  <a:srgbClr val="002060"/>
                </a:solidFill>
              </a:rPr>
              <a:t>Индивидуальная жизнь многих из них составляет всего 15-60 минут.</a:t>
            </a:r>
          </a:p>
          <a:p>
            <a:endParaRPr lang="ru-RU" b="1" dirty="0" smtClean="0"/>
          </a:p>
        </p:txBody>
      </p:sp>
      <p:pic>
        <p:nvPicPr>
          <p:cNvPr id="4" name="Рисунок 3" descr="1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941168"/>
            <a:ext cx="2340896" cy="165618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692696"/>
            <a:ext cx="6912768" cy="47870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836712"/>
            <a:ext cx="7132320" cy="487828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Наименьшей продолжительностью жизни среди позвоночных животных обладает</a:t>
            </a:r>
            <a:r>
              <a:rPr lang="ru-RU" sz="2400" dirty="0" smtClean="0"/>
              <a:t>, по-видимому, </a:t>
            </a:r>
            <a:r>
              <a:rPr lang="ru-RU" sz="2400" b="1" dirty="0" smtClean="0"/>
              <a:t>прозрачный бычок </a:t>
            </a:r>
            <a:r>
              <a:rPr lang="ru-RU" sz="2400" dirty="0" smtClean="0"/>
              <a:t>- маленькая, длиной в несколько сантиметров рыбка, </a:t>
            </a:r>
            <a:r>
              <a:rPr lang="ru-RU" sz="2400" b="1" dirty="0" smtClean="0">
                <a:solidFill>
                  <a:srgbClr val="002060"/>
                </a:solidFill>
              </a:rPr>
              <a:t>которая живёт меньше года</a:t>
            </a:r>
            <a:r>
              <a:rPr lang="ru-RU" sz="2400" dirty="0" smtClean="0"/>
              <a:t> и гибнет вскоре после оплодотворения икры. </a:t>
            </a:r>
          </a:p>
          <a:p>
            <a:r>
              <a:rPr lang="ru-RU" sz="2400" dirty="0" smtClean="0"/>
              <a:t>Нужно сказать, что все представители семейства бычков отличаются кратковременностью своего жизненного цикла.</a:t>
            </a:r>
          </a:p>
          <a:p>
            <a:endParaRPr lang="ru-RU" dirty="0" smtClean="0"/>
          </a:p>
        </p:txBody>
      </p:sp>
      <p:pic>
        <p:nvPicPr>
          <p:cNvPr id="4" name="Рисунок 3" descr="1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941168"/>
            <a:ext cx="2340896" cy="165618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ВАЛЛ\насекомые\муха\[WallpapersMania.nnm.ru]_vol114-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8640"/>
            <a:ext cx="7056784" cy="564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404664"/>
            <a:ext cx="7132320" cy="5310336"/>
          </a:xfrm>
        </p:spPr>
        <p:txBody>
          <a:bodyPr>
            <a:normAutofit/>
          </a:bodyPr>
          <a:lstStyle/>
          <a:p>
            <a:r>
              <a:rPr lang="ru-RU" dirty="0" smtClean="0"/>
              <a:t>Хорошо всем известный </a:t>
            </a:r>
            <a:r>
              <a:rPr lang="ru-RU" b="1" dirty="0" smtClean="0">
                <a:solidFill>
                  <a:srgbClr val="002060"/>
                </a:solidFill>
              </a:rPr>
              <a:t>дождевой червь живёт довольно долго - 10 лет</a:t>
            </a:r>
            <a:r>
              <a:rPr lang="ru-RU" dirty="0" smtClean="0"/>
              <a:t>. </a:t>
            </a:r>
            <a:r>
              <a:rPr lang="ru-RU" b="1" dirty="0" smtClean="0">
                <a:solidFill>
                  <a:srgbClr val="002060"/>
                </a:solidFill>
              </a:rPr>
              <a:t>Пиявки</a:t>
            </a:r>
            <a:r>
              <a:rPr lang="ru-RU" dirty="0" smtClean="0"/>
              <a:t> же значительно дольше, </a:t>
            </a:r>
            <a:r>
              <a:rPr lang="ru-RU" b="1" dirty="0" smtClean="0">
                <a:solidFill>
                  <a:srgbClr val="002060"/>
                </a:solidFill>
              </a:rPr>
              <a:t>до 25 лет</a:t>
            </a:r>
            <a:r>
              <a:rPr lang="ru-RU" dirty="0" smtClean="0"/>
              <a:t>. Столько же и даже больше живёт паразитирующий в организме человека червь лентец широкий. </a:t>
            </a:r>
          </a:p>
          <a:p>
            <a:r>
              <a:rPr lang="ru-RU" dirty="0" smtClean="0"/>
              <a:t>Речной рак и камчатский краб живут около </a:t>
            </a:r>
            <a:r>
              <a:rPr lang="ru-RU" b="1" dirty="0" smtClean="0"/>
              <a:t>20 лет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Обыкновенная комнатная муха во взрослом состоянии живёт </a:t>
            </a:r>
            <a:r>
              <a:rPr lang="ru-RU" b="1" dirty="0" smtClean="0"/>
              <a:t>15 - 25 дней</a:t>
            </a:r>
            <a:r>
              <a:rPr lang="ru-RU" dirty="0" smtClean="0"/>
              <a:t>, а, считая стадии личинки и куколки, 25 - 70 дней (в зависимости от температуры). Незначительная часть мух перезимовывает в состоянии оцепенения. </a:t>
            </a:r>
          </a:p>
          <a:p>
            <a:r>
              <a:rPr lang="ru-RU" dirty="0" smtClean="0"/>
              <a:t>Майские жуки во взрослом состоянии живут 1 - 2 месяца, но в стадии личинки, которую проходят в земле, - </a:t>
            </a:r>
            <a:r>
              <a:rPr lang="ru-RU" b="1" dirty="0" smtClean="0"/>
              <a:t>3 - 4 года.</a:t>
            </a:r>
          </a:p>
          <a:p>
            <a:endParaRPr lang="ru-RU" dirty="0" smtClean="0"/>
          </a:p>
        </p:txBody>
      </p:sp>
      <p:pic>
        <p:nvPicPr>
          <p:cNvPr id="4" name="Рисунок 3" descr="1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941168"/>
            <a:ext cx="2340896" cy="165618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ВАЛЛ\насекомые\стрекоза\[WallpapersMania.nnm.ru]_vol103-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064896" cy="50405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692696"/>
            <a:ext cx="7132320" cy="5022304"/>
          </a:xfrm>
        </p:spPr>
        <p:txBody>
          <a:bodyPr>
            <a:normAutofit/>
          </a:bodyPr>
          <a:lstStyle/>
          <a:p>
            <a:r>
              <a:rPr lang="ru-RU" sz="2100" b="1" dirty="0" smtClean="0">
                <a:solidFill>
                  <a:srgbClr val="002060"/>
                </a:solidFill>
              </a:rPr>
              <a:t>Стрекозы во взрослом состоянии живут 1 - 2 месяца</a:t>
            </a:r>
            <a:r>
              <a:rPr lang="ru-RU" sz="2100" dirty="0" smtClean="0"/>
              <a:t>, а в стадии личинки, которая проходит в воде, до 3 лет. </a:t>
            </a:r>
          </a:p>
          <a:p>
            <a:r>
              <a:rPr lang="ru-RU" sz="2100" dirty="0" smtClean="0"/>
              <a:t>Значительно удлиняется этот срок у </a:t>
            </a:r>
            <a:r>
              <a:rPr lang="ru-RU" sz="2100" b="1" dirty="0" smtClean="0"/>
              <a:t>североамериканской цикады семнадцатилетней</a:t>
            </a:r>
            <a:r>
              <a:rPr lang="ru-RU" sz="2100" dirty="0" smtClean="0"/>
              <a:t>. Её личинка живёт в земле </a:t>
            </a:r>
            <a:r>
              <a:rPr lang="ru-RU" sz="2100" b="1" dirty="0" smtClean="0"/>
              <a:t>17 лет</a:t>
            </a:r>
            <a:r>
              <a:rPr lang="ru-RU" sz="2100" dirty="0" smtClean="0"/>
              <a:t>, а взрослая форма всего 10 - 20 дней. </a:t>
            </a:r>
          </a:p>
          <a:p>
            <a:r>
              <a:rPr lang="ru-RU" sz="2100" b="1" dirty="0" smtClean="0"/>
              <a:t>Пчёлы работницы</a:t>
            </a:r>
            <a:r>
              <a:rPr lang="ru-RU" sz="2100" dirty="0" smtClean="0"/>
              <a:t>, выведенные весной или летом, </a:t>
            </a:r>
            <a:r>
              <a:rPr lang="ru-RU" sz="2100" b="1" dirty="0" smtClean="0"/>
              <a:t>живут 6 недель</a:t>
            </a:r>
            <a:r>
              <a:rPr lang="ru-RU" sz="2100" dirty="0" smtClean="0"/>
              <a:t>, а выведенные осенью, </a:t>
            </a:r>
            <a:r>
              <a:rPr lang="ru-RU" sz="2100" b="1" dirty="0" smtClean="0"/>
              <a:t>- 6 месяцев</a:t>
            </a:r>
            <a:r>
              <a:rPr lang="ru-RU" sz="2100" dirty="0" smtClean="0"/>
              <a:t>. </a:t>
            </a:r>
          </a:p>
          <a:p>
            <a:r>
              <a:rPr lang="ru-RU" sz="2100" b="1" dirty="0" smtClean="0"/>
              <a:t>Пчелиная матка </a:t>
            </a:r>
            <a:r>
              <a:rPr lang="ru-RU" sz="2100" dirty="0" smtClean="0"/>
              <a:t>значительно более долговечна и может прожить </a:t>
            </a:r>
            <a:r>
              <a:rPr lang="ru-RU" sz="2100" b="1" dirty="0" smtClean="0"/>
              <a:t>до 5 лет.</a:t>
            </a:r>
          </a:p>
          <a:p>
            <a:endParaRPr lang="ru-RU" dirty="0" smtClean="0"/>
          </a:p>
        </p:txBody>
      </p:sp>
      <p:pic>
        <p:nvPicPr>
          <p:cNvPr id="4" name="Рисунок 3" descr="1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941168"/>
            <a:ext cx="2340896" cy="165618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ВАЛЛ\амфиб\бесхвостые\Rana esculenta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04664"/>
            <a:ext cx="7081672" cy="53112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ВАЛЛ\черепахи\галапагоские Chelonoidis elephantopus\Chelonoidis elephantopus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08720"/>
            <a:ext cx="7690048" cy="48062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692696"/>
            <a:ext cx="7132320" cy="5022304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Предполагается, что лягушки и тритоны в природе живут около 5 лет, однако описаны случаи жизни в неволе </a:t>
            </a:r>
            <a:r>
              <a:rPr lang="ru-RU" sz="2200" b="1" dirty="0" smtClean="0">
                <a:solidFill>
                  <a:srgbClr val="002060"/>
                </a:solidFill>
              </a:rPr>
              <a:t>травяной лягушки до 18 лет, тритона - до 28 лет, а лягушки быка - до 16 лет</a:t>
            </a:r>
            <a:r>
              <a:rPr lang="ru-RU" sz="2200" dirty="0" smtClean="0"/>
              <a:t>. Ещё больше прожила у одного любителя жаба - 36 лет.</a:t>
            </a:r>
          </a:p>
          <a:p>
            <a:endParaRPr lang="ru-RU" sz="2200" dirty="0" smtClean="0"/>
          </a:p>
          <a:p>
            <a:r>
              <a:rPr lang="ru-RU" sz="2200" dirty="0" smtClean="0"/>
              <a:t>Многие </a:t>
            </a:r>
            <a:r>
              <a:rPr lang="ru-RU" sz="2200" b="1" dirty="0" smtClean="0">
                <a:solidFill>
                  <a:srgbClr val="002060"/>
                </a:solidFill>
              </a:rPr>
              <a:t>змеи живут десятками лет</a:t>
            </a:r>
            <a:r>
              <a:rPr lang="ru-RU" sz="2200" dirty="0" smtClean="0"/>
              <a:t>. Так, удав анаконда, кобра, </a:t>
            </a:r>
            <a:r>
              <a:rPr lang="ru-RU" sz="2200" b="1" dirty="0" smtClean="0">
                <a:solidFill>
                  <a:srgbClr val="002060"/>
                </a:solidFill>
              </a:rPr>
              <a:t>обыкновенный уж доживают до 25-30 лет</a:t>
            </a:r>
            <a:r>
              <a:rPr lang="ru-RU" sz="2200" dirty="0" smtClean="0"/>
              <a:t>. Некоторые ящерицы жили в неволе до 10 лет. Безногая ящерица веретеница прожила в одном зоопарке </a:t>
            </a:r>
            <a:r>
              <a:rPr lang="ru-RU" sz="2200" b="1" dirty="0" smtClean="0">
                <a:solidFill>
                  <a:srgbClr val="002060"/>
                </a:solidFill>
              </a:rPr>
              <a:t>33 года.</a:t>
            </a:r>
          </a:p>
          <a:p>
            <a:endParaRPr lang="ru-RU" dirty="0" smtClean="0"/>
          </a:p>
        </p:txBody>
      </p:sp>
      <p:pic>
        <p:nvPicPr>
          <p:cNvPr id="5" name="Рисунок 4" descr="1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941168"/>
            <a:ext cx="2340896" cy="165618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ВАЛЛ\птицы\канарейка\w033_1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66357"/>
            <a:ext cx="7776864" cy="48605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548680"/>
            <a:ext cx="7132320" cy="5166320"/>
          </a:xfrm>
        </p:spPr>
        <p:txBody>
          <a:bodyPr>
            <a:normAutofit/>
          </a:bodyPr>
          <a:lstStyle/>
          <a:p>
            <a:r>
              <a:rPr lang="ru-RU" sz="2500" b="1" dirty="0" smtClean="0">
                <a:solidFill>
                  <a:srgbClr val="002060"/>
                </a:solidFill>
              </a:rPr>
              <a:t>Птицы по сравнению с другими позвоночными живут долго</a:t>
            </a:r>
            <a:r>
              <a:rPr lang="ru-RU" sz="2500" dirty="0" smtClean="0"/>
              <a:t>, однако не всегда наиболее крупные живут дольше. Так, например, самая крупная птица - </a:t>
            </a:r>
            <a:r>
              <a:rPr lang="ru-RU" sz="2500" b="1" dirty="0" smtClean="0">
                <a:solidFill>
                  <a:srgbClr val="002060"/>
                </a:solidFill>
              </a:rPr>
              <a:t>африканский страус</a:t>
            </a:r>
            <a:r>
              <a:rPr lang="ru-RU" sz="2500" dirty="0" smtClean="0"/>
              <a:t>, живёт лишь </a:t>
            </a:r>
            <a:r>
              <a:rPr lang="ru-RU" sz="2500" b="1" dirty="0" smtClean="0">
                <a:solidFill>
                  <a:srgbClr val="002060"/>
                </a:solidFill>
              </a:rPr>
              <a:t>до 30 - 40 лет</a:t>
            </a:r>
            <a:r>
              <a:rPr lang="ru-RU" sz="2500" dirty="0" smtClean="0"/>
              <a:t>. С другой стороны, мелкие певчие птицы: </a:t>
            </a:r>
            <a:r>
              <a:rPr lang="ru-RU" sz="2500" b="1" dirty="0" smtClean="0">
                <a:solidFill>
                  <a:srgbClr val="002060"/>
                </a:solidFill>
              </a:rPr>
              <a:t>канарейки, скворцы, щеглы </a:t>
            </a:r>
            <a:r>
              <a:rPr lang="ru-RU" sz="2500" dirty="0" smtClean="0"/>
              <a:t>- выживали в неволе </a:t>
            </a:r>
            <a:r>
              <a:rPr lang="ru-RU" sz="2500" b="1" dirty="0" smtClean="0">
                <a:solidFill>
                  <a:srgbClr val="002060"/>
                </a:solidFill>
              </a:rPr>
              <a:t>по 20-25 лет.</a:t>
            </a:r>
          </a:p>
          <a:p>
            <a:endParaRPr lang="ru-RU" dirty="0" smtClean="0"/>
          </a:p>
        </p:txBody>
      </p:sp>
      <p:pic>
        <p:nvPicPr>
          <p:cNvPr id="4" name="Рисунок 3" descr="1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941168"/>
            <a:ext cx="2340896" cy="165618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ВАЛЛ\приматы\горилла\12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7632848" cy="51085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764704"/>
            <a:ext cx="7132320" cy="4950296"/>
          </a:xfrm>
        </p:spPr>
        <p:txBody>
          <a:bodyPr>
            <a:normAutofit/>
          </a:bodyPr>
          <a:lstStyle/>
          <a:p>
            <a:r>
              <a:rPr lang="ru-RU" dirty="0" smtClean="0"/>
              <a:t>Среди млекопитающих интересно отметить предполагаемый предельный возраст </a:t>
            </a:r>
            <a:r>
              <a:rPr lang="ru-RU" b="1" dirty="0" smtClean="0">
                <a:solidFill>
                  <a:srgbClr val="002060"/>
                </a:solidFill>
              </a:rPr>
              <a:t>человекообразных обезьян - гориллы, шимпанзе и орангутанга: он составляет 50 - 60 лет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Другие мелкие обезьяны выживали в неволе </a:t>
            </a:r>
            <a:r>
              <a:rPr lang="ru-RU" b="1" dirty="0" smtClean="0">
                <a:solidFill>
                  <a:srgbClr val="002060"/>
                </a:solidFill>
              </a:rPr>
              <a:t>до 20 лет</a:t>
            </a:r>
            <a:r>
              <a:rPr lang="ru-RU" dirty="0" smtClean="0"/>
              <a:t>, а павианы </a:t>
            </a:r>
            <a:r>
              <a:rPr lang="ru-RU" b="1" dirty="0" smtClean="0">
                <a:solidFill>
                  <a:srgbClr val="002060"/>
                </a:solidFill>
              </a:rPr>
              <a:t>- до 45.</a:t>
            </a:r>
            <a:r>
              <a:rPr lang="ru-RU" dirty="0" smtClean="0"/>
              <a:t> </a:t>
            </a:r>
          </a:p>
          <a:p>
            <a:r>
              <a:rPr lang="ru-RU" dirty="0" smtClean="0"/>
              <a:t>Такие крупные хищники, как медведи и тигры, доживают </a:t>
            </a:r>
            <a:r>
              <a:rPr lang="ru-RU" b="1" dirty="0" smtClean="0">
                <a:solidFill>
                  <a:srgbClr val="002060"/>
                </a:solidFill>
              </a:rPr>
              <a:t>до 40 - 50 лет</a:t>
            </a:r>
            <a:r>
              <a:rPr lang="ru-RU" dirty="0" smtClean="0"/>
              <a:t>. Львы живут несколько меньше: около 30 лет; леопарды и рыси 15 - 20 лет. </a:t>
            </a:r>
          </a:p>
          <a:p>
            <a:r>
              <a:rPr lang="ru-RU" dirty="0" smtClean="0"/>
              <a:t>Хищники меньшего размера - </a:t>
            </a:r>
            <a:r>
              <a:rPr lang="ru-RU" b="1" dirty="0" smtClean="0">
                <a:solidFill>
                  <a:srgbClr val="002060"/>
                </a:solidFill>
              </a:rPr>
              <a:t>волк и лисица</a:t>
            </a:r>
            <a:r>
              <a:rPr lang="ru-RU" dirty="0" smtClean="0"/>
              <a:t>, менее долговечны: предельный возраст первого не превышает </a:t>
            </a:r>
            <a:r>
              <a:rPr lang="ru-RU" b="1" dirty="0" smtClean="0"/>
              <a:t>15 лет</a:t>
            </a:r>
            <a:r>
              <a:rPr lang="ru-RU" dirty="0" smtClean="0"/>
              <a:t>, а второй </a:t>
            </a:r>
            <a:r>
              <a:rPr lang="ru-RU" b="1" dirty="0" smtClean="0"/>
              <a:t>- 10 - 12 лет</a:t>
            </a:r>
            <a:r>
              <a:rPr lang="ru-RU" dirty="0" smtClean="0"/>
              <a:t>.</a:t>
            </a:r>
          </a:p>
          <a:p>
            <a:endParaRPr lang="ru-RU" dirty="0" smtClean="0"/>
          </a:p>
        </p:txBody>
      </p:sp>
      <p:pic>
        <p:nvPicPr>
          <p:cNvPr id="4" name="Рисунок 3" descr="1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941168"/>
            <a:ext cx="2340896" cy="165618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ВАЛЛ\парнокопытные\лось\2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36712"/>
            <a:ext cx="7776864" cy="48605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692696"/>
            <a:ext cx="7132320" cy="5022304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Из копытных </a:t>
            </a:r>
            <a:r>
              <a:rPr lang="ru-RU" sz="2200" b="1" dirty="0" smtClean="0">
                <a:solidFill>
                  <a:srgbClr val="002060"/>
                </a:solidFill>
              </a:rPr>
              <a:t>олень и лось живут около 20 лет, косуля - 15. </a:t>
            </a:r>
          </a:p>
          <a:p>
            <a:r>
              <a:rPr lang="ru-RU" sz="2200" dirty="0" smtClean="0"/>
              <a:t>Бегемоты и носороги в зоопарке жили </a:t>
            </a:r>
            <a:r>
              <a:rPr lang="ru-RU" sz="2200" b="1" dirty="0" smtClean="0">
                <a:solidFill>
                  <a:srgbClr val="002060"/>
                </a:solidFill>
              </a:rPr>
              <a:t>по 40 лет</a:t>
            </a:r>
            <a:r>
              <a:rPr lang="ru-RU" sz="2200" dirty="0" smtClean="0"/>
              <a:t>. </a:t>
            </a:r>
          </a:p>
          <a:p>
            <a:r>
              <a:rPr lang="ru-RU" sz="2200" dirty="0" smtClean="0"/>
              <a:t>Грызуны живут значительно меньше, особенно такие мелкие как мыши и крысы, предельный возраст которых не превышает 2-3 года. </a:t>
            </a:r>
          </a:p>
          <a:p>
            <a:r>
              <a:rPr lang="ru-RU" sz="2200" dirty="0" smtClean="0"/>
              <a:t>Ондатра живет 4 года, морская свинка - 8 лет, белки и зайцы - до 10 лет. Лишь </a:t>
            </a:r>
            <a:r>
              <a:rPr lang="ru-RU" sz="2200" b="1" dirty="0" smtClean="0">
                <a:solidFill>
                  <a:srgbClr val="002060"/>
                </a:solidFill>
              </a:rPr>
              <a:t>бобр</a:t>
            </a:r>
            <a:r>
              <a:rPr lang="ru-RU" sz="2200" dirty="0" smtClean="0"/>
              <a:t> среди грызунов выделяется своей долговечностью. Профессор С. И. </a:t>
            </a:r>
            <a:r>
              <a:rPr lang="ru-RU" sz="2200" dirty="0" err="1" smtClean="0"/>
              <a:t>Огнев</a:t>
            </a:r>
            <a:r>
              <a:rPr lang="ru-RU" sz="2200" dirty="0" smtClean="0"/>
              <a:t> указывает, что эти звери доживают чуть ли не до </a:t>
            </a:r>
            <a:r>
              <a:rPr lang="ru-RU" sz="2200" b="1" dirty="0" smtClean="0">
                <a:solidFill>
                  <a:srgbClr val="002060"/>
                </a:solidFill>
              </a:rPr>
              <a:t>35 и даже 50-летнего возраста.</a:t>
            </a:r>
          </a:p>
          <a:p>
            <a:endParaRPr lang="ru-RU" b="1" dirty="0" smtClean="0"/>
          </a:p>
        </p:txBody>
      </p:sp>
      <p:pic>
        <p:nvPicPr>
          <p:cNvPr id="4" name="Рисунок 3" descr="1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941168"/>
            <a:ext cx="2340896" cy="165618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ВАЛЛ\лошади\осел (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704"/>
            <a:ext cx="7428345" cy="49502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836712"/>
            <a:ext cx="7132320" cy="4878288"/>
          </a:xfrm>
        </p:spPr>
        <p:txBody>
          <a:bodyPr>
            <a:norm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</a:rPr>
              <a:t>Самое долговечное из домашних животных - осёл, доживает до 50 лет</a:t>
            </a:r>
            <a:r>
              <a:rPr lang="ru-RU" sz="2300" dirty="0" smtClean="0"/>
              <a:t>; лошадь и верблюд живут до 30, корова - до 25, свинья - до 20, овца - до 15, собака - до 15, кошка - до 10-12 лет. </a:t>
            </a:r>
          </a:p>
          <a:p>
            <a:r>
              <a:rPr lang="ru-RU" sz="2300" dirty="0" smtClean="0"/>
              <a:t>В литературе имеются сведения о </a:t>
            </a:r>
            <a:r>
              <a:rPr lang="ru-RU" sz="2300" b="1" dirty="0" smtClean="0">
                <a:solidFill>
                  <a:srgbClr val="002060"/>
                </a:solidFill>
              </a:rPr>
              <a:t>лошадях, доживших до 62-67 лет, а также о коте, прожившем в одной семье 38 лет. </a:t>
            </a:r>
          </a:p>
          <a:p>
            <a:r>
              <a:rPr lang="ru-RU" sz="2300" dirty="0" smtClean="0"/>
              <a:t>Не следует забывать, что сельскохозяйственные животные обычно используются до возраста, значительно ниже предельного.</a:t>
            </a:r>
          </a:p>
          <a:p>
            <a:endParaRPr lang="ru-RU" dirty="0" smtClean="0"/>
          </a:p>
        </p:txBody>
      </p:sp>
      <p:pic>
        <p:nvPicPr>
          <p:cNvPr id="4" name="Рисунок 3" descr="1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941168"/>
            <a:ext cx="2340896" cy="165618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ВАЛЛ\лошади\лошади (8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764704"/>
            <a:ext cx="7630656" cy="47691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548680"/>
            <a:ext cx="7132320" cy="5166320"/>
          </a:xfrm>
        </p:spPr>
        <p:txBody>
          <a:bodyPr>
            <a:norm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</a:rPr>
              <a:t>В 1737 году в Индийском океане, на острове Эгмонта, был пойман экземпляр одного из видов гигантских черепах, возраст которой был определён учёными в 100 лет. </a:t>
            </a:r>
            <a:r>
              <a:rPr lang="ru-RU" sz="2300" dirty="0" smtClean="0"/>
              <a:t>Эта черепаха была доставлена в Англию, где долгое    время жила у одного любителя, а затем была передана в Лондонский зоопарк, где продолжала ещё жить в двадцатых годах текущего столетия, а возможно, живёт и теперь. Если расчёт зоологов о её возрасте при поимке был верен, то животному в настоящее время перевалило </a:t>
            </a:r>
            <a:r>
              <a:rPr lang="ru-RU" sz="2300" dirty="0" smtClean="0">
                <a:solidFill>
                  <a:srgbClr val="002060"/>
                </a:solidFill>
              </a:rPr>
              <a:t>за триста лет и черепаху  можно   считать  самым   старым   из   известных  нам   животных.</a:t>
            </a:r>
          </a:p>
          <a:p>
            <a:endParaRPr lang="ru-RU" dirty="0" smtClean="0"/>
          </a:p>
        </p:txBody>
      </p:sp>
      <p:pic>
        <p:nvPicPr>
          <p:cNvPr id="4" name="Рисунок 3" descr="1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941168"/>
            <a:ext cx="2340896" cy="165618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548680"/>
            <a:ext cx="7132320" cy="516632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При просмотре указанных выше цифр вызывает удивление примерно одинаковая продолжительность жизни совершенно различных животных, как например, дождевой червь и лисица, жаба и лошадь, рак и рысь, моллюск </a:t>
            </a:r>
            <a:r>
              <a:rPr lang="ru-RU" sz="2400" dirty="0" err="1" smtClean="0"/>
              <a:t>тридакна</a:t>
            </a:r>
            <a:r>
              <a:rPr lang="ru-RU" sz="2400" dirty="0" smtClean="0"/>
              <a:t> и сокол, ворон и слон и т. д.</a:t>
            </a:r>
          </a:p>
          <a:p>
            <a:r>
              <a:rPr lang="ru-RU" sz="2400" dirty="0" smtClean="0"/>
              <a:t> В настоящее время можно лишь утверждать, что продолжительность жизни животных и растений различных видов представляет такое же поразительное разнообразие, как и их размеры.</a:t>
            </a:r>
          </a:p>
        </p:txBody>
      </p:sp>
      <p:pic>
        <p:nvPicPr>
          <p:cNvPr id="4" name="Рисунок 3" descr="1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941168"/>
            <a:ext cx="2340896" cy="165618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ВАЛЛ\рептилии\крокодил\1 (6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04664"/>
            <a:ext cx="7344816" cy="55086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692696"/>
            <a:ext cx="7132320" cy="502230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Не менее почтенного возраста достигают крокодилы</a:t>
            </a:r>
            <a:r>
              <a:rPr lang="ru-RU" sz="2400" dirty="0" smtClean="0"/>
              <a:t>, которые, по некоторым данным, доживают до 300-летнего возраста. В некоторых местностях Африки рассказывают об отдельных крокодилах,  переживших уже несколько поколений людей. </a:t>
            </a:r>
          </a:p>
          <a:p>
            <a:r>
              <a:rPr lang="ru-RU" sz="2400" dirty="0" smtClean="0"/>
              <a:t>Поскольку рост крокодилов, хотя и очень медленный, продолжается до глубокой старости, размеры старых крокодилов бывают очень велики.</a:t>
            </a:r>
          </a:p>
          <a:p>
            <a:endParaRPr lang="ru-RU" dirty="0" smtClean="0"/>
          </a:p>
        </p:txBody>
      </p:sp>
      <p:pic>
        <p:nvPicPr>
          <p:cNvPr id="4" name="Рисунок 3" descr="1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941168"/>
            <a:ext cx="2340896" cy="165618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ВАЛЛ\слоны\1 (7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64704"/>
            <a:ext cx="7991419" cy="49946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548680"/>
            <a:ext cx="7132320" cy="5166320"/>
          </a:xfrm>
        </p:spPr>
        <p:txBody>
          <a:bodyPr>
            <a:normAutofit/>
          </a:bodyPr>
          <a:lstStyle/>
          <a:p>
            <a:r>
              <a:rPr lang="ru-RU" sz="2600" dirty="0" smtClean="0"/>
              <a:t>Прежде много говорилось об исключительно большой продолжительности жизни китов и слонов, достигающей будто бы 400 и более лет, однако это оказалось неверным, и в настоящее </a:t>
            </a:r>
            <a:r>
              <a:rPr lang="ru-RU" sz="2600" b="1" dirty="0" smtClean="0">
                <a:solidFill>
                  <a:srgbClr val="002060"/>
                </a:solidFill>
              </a:rPr>
              <a:t>время предельный возраст китов определяется в 50, а слонов - около 70 лет. </a:t>
            </a:r>
            <a:r>
              <a:rPr lang="ru-RU" sz="2600" dirty="0" smtClean="0"/>
              <a:t>Отмечались случаи жизни слонов в неволе до 100-120 лет, но, по-видимому, это бывает редко.</a:t>
            </a:r>
          </a:p>
          <a:p>
            <a:endParaRPr lang="ru-RU" dirty="0" smtClean="0"/>
          </a:p>
        </p:txBody>
      </p:sp>
      <p:pic>
        <p:nvPicPr>
          <p:cNvPr id="4" name="Рисунок 3" descr="1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941168"/>
            <a:ext cx="2340896" cy="165618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ВАЛЛ\рыбы\hq-wallpapers_ru_underwaterworld_10798_800x6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32656"/>
            <a:ext cx="7153680" cy="53652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Тема8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6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Тема7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ms_pptprojoverview_tp01018456">
  <a:themeElements>
    <a:clrScheme name="ms_pptprojoverview_tp01018456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ms_pptprojoverview_tp01018456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pptprojoverview_tp01018456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rojoverview_tp01018456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projoverview_tp01018456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Earthtones_16x9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Earthtones_16x9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80000"/>
              </a:schemeClr>
            </a:duotone>
          </a:blip>
          <a:stretch/>
        </a:blipFill>
      </a:bgFillStyleLst>
    </a:fmtScheme>
  </a:themeElements>
  <a:objectDefaults>
    <a:lnDef>
      <a:spPr>
        <a:ln w="28575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Тема8</Template>
  <TotalTime>142</TotalTime>
  <Words>1498</Words>
  <Application>Microsoft Office PowerPoint</Application>
  <PresentationFormat>Экран (4:3)</PresentationFormat>
  <Paragraphs>92</Paragraphs>
  <Slides>40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40</vt:i4>
      </vt:variant>
    </vt:vector>
  </HeadingPairs>
  <TitlesOfParts>
    <vt:vector size="45" baseType="lpstr">
      <vt:lpstr>Тема8</vt:lpstr>
      <vt:lpstr>Тема6</vt:lpstr>
      <vt:lpstr>Тема7</vt:lpstr>
      <vt:lpstr>ms_pptprojoverview_tp01018456</vt:lpstr>
      <vt:lpstr>Earthtones_16x9</vt:lpstr>
      <vt:lpstr>Продолжительность жизни животных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Продолжительность жизни животных</dc:title>
  <dc:creator>www.zooclub.ru</dc:creator>
  <cp:keywords>животные, дикие животные</cp:keywords>
  <dc:description>Данная презентация может быть использована в личных целях, но не может быть опубликована в интернете на других сайтах.</dc:description>
  <cp:lastModifiedBy>user1</cp:lastModifiedBy>
  <cp:revision>14</cp:revision>
  <dcterms:created xsi:type="dcterms:W3CDTF">2014-05-20T05:52:42Z</dcterms:created>
  <dcterms:modified xsi:type="dcterms:W3CDTF">2014-10-07T21:43:08Z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