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8.xml" ContentType="application/vnd.openxmlformats-officedocument.theme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theme/theme21.xml" ContentType="application/vnd.openxmlformats-officedocument.theme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theme/theme11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theme/theme23.xml" ContentType="application/vnd.openxmlformats-officedocument.them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Default Extension="wmv" ContentType="video/x-ms-wmv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21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20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gif" ContentType="image/gif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2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1" r:id="rId6"/>
    <p:sldMasterId id="2147483723" r:id="rId7"/>
    <p:sldMasterId id="2147483736" r:id="rId8"/>
    <p:sldMasterId id="2147483738" r:id="rId9"/>
    <p:sldMasterId id="2147483740" r:id="rId10"/>
    <p:sldMasterId id="2147483752" r:id="rId11"/>
    <p:sldMasterId id="2147483754" r:id="rId12"/>
    <p:sldMasterId id="2147483766" r:id="rId13"/>
    <p:sldMasterId id="2147483778" r:id="rId14"/>
    <p:sldMasterId id="2147483790" r:id="rId15"/>
    <p:sldMasterId id="2147483802" r:id="rId16"/>
    <p:sldMasterId id="2147483815" r:id="rId17"/>
    <p:sldMasterId id="2147483819" r:id="rId18"/>
    <p:sldMasterId id="2147483831" r:id="rId19"/>
    <p:sldMasterId id="2147483843" r:id="rId20"/>
    <p:sldMasterId id="2147483855" r:id="rId21"/>
    <p:sldMasterId id="2147483867" r:id="rId22"/>
  </p:sldMasterIdLst>
  <p:notesMasterIdLst>
    <p:notesMasterId r:id="rId45"/>
  </p:notesMasterIdLst>
  <p:sldIdLst>
    <p:sldId id="256" r:id="rId23"/>
    <p:sldId id="257" r:id="rId24"/>
    <p:sldId id="258" r:id="rId25"/>
    <p:sldId id="261" r:id="rId26"/>
    <p:sldId id="264" r:id="rId27"/>
    <p:sldId id="266" r:id="rId28"/>
    <p:sldId id="267" r:id="rId29"/>
    <p:sldId id="263" r:id="rId30"/>
    <p:sldId id="268" r:id="rId31"/>
    <p:sldId id="270" r:id="rId32"/>
    <p:sldId id="271" r:id="rId33"/>
    <p:sldId id="273" r:id="rId34"/>
    <p:sldId id="274" r:id="rId35"/>
    <p:sldId id="276" r:id="rId36"/>
    <p:sldId id="277" r:id="rId37"/>
    <p:sldId id="279" r:id="rId38"/>
    <p:sldId id="280" r:id="rId39"/>
    <p:sldId id="282" r:id="rId40"/>
    <p:sldId id="283" r:id="rId41"/>
    <p:sldId id="285" r:id="rId42"/>
    <p:sldId id="286" r:id="rId43"/>
    <p:sldId id="288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7.xml"/><Relationship Id="rId41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FC7C2-5AC8-430F-B3F1-39E40B5C507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57979-35DC-4F4E-AD58-128508820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http://www.zooclub.ru/samye/silnye-porody-sobak.shtml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57979-35DC-4F4E-AD58-12850882065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7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Master" Target="../slideMasters/slideMaster22.xml"/><Relationship Id="rId1" Type="http://schemas.openxmlformats.org/officeDocument/2006/relationships/video" Target="../media/media1.wmv"/><Relationship Id="rId4" Type="http://schemas.openxmlformats.org/officeDocument/2006/relationships/image" Target="../media/image10.png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9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Master" Target="../slideMasters/slideMaster22.xml"/><Relationship Id="rId1" Type="http://schemas.openxmlformats.org/officeDocument/2006/relationships/video" Target="../media/media1.wmv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20C3-FE78-4F7C-A526-11FBBD40702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0FEE-0A3B-4D90-904C-4B1ABD51B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188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2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89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61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25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65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36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08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16.02.2018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355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3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20C3-FE78-4F7C-A526-11FBBD40702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0FEE-0A3B-4D90-904C-4B1ABD51B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23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188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2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89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61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25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65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057400"/>
            <a:ext cx="6705600" cy="14478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3581400"/>
            <a:ext cx="6400800" cy="17526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8D21-D443-47CF-AA4F-C6271DA77C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777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FF0622-75E4-48B8-A617-5428CA5926CE}" type="datetimeFigureOut">
              <a:rPr lang="ru-RU" smtClean="0"/>
              <a:pPr/>
              <a:t>16.02.2018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9479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36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9148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4775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8316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0041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4505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2100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512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066800"/>
            <a:ext cx="16573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66800"/>
            <a:ext cx="48196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0363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08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16.02.2018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355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16.02.2018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3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36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08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16.02.2018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355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3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23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188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23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2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89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61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25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65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36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08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16.02.2018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355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3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23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188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188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2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89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61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25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65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057400"/>
            <a:ext cx="6705600" cy="14478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3581400"/>
            <a:ext cx="6400800" cy="17526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8D21-D443-47CF-AA4F-C6271DA77C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777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FF0622-75E4-48B8-A617-5428CA5926CE}" type="datetimeFigureOut">
              <a:rPr lang="ru-RU" smtClean="0"/>
              <a:pPr/>
              <a:t>16.02.2018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9479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9148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2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4775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8316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0041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4505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2100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512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066800"/>
            <a:ext cx="16573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66800"/>
            <a:ext cx="48196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0363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Underwater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 rotWithShape="1">
          <a:blip r:embed="rId4" cstate="print">
            <a:lum bright="-10000" contrast="10000"/>
          </a:blip>
          <a:srcRect b="17288"/>
          <a:stretch/>
        </p:blipFill>
        <p:spPr>
          <a:xfrm>
            <a:off x="3628" y="1"/>
            <a:ext cx="9140372" cy="6720116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noFill/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862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98600"/>
            <a:ext cx="8686800" cy="5080000"/>
          </a:xfrm>
          <a:noFill/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18275"/>
            <a:ext cx="2133600" cy="339725"/>
          </a:xfrm>
        </p:spPr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8275"/>
            <a:ext cx="2895600" cy="3397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77789" y="6518275"/>
            <a:ext cx="2133600" cy="339725"/>
          </a:xfrm>
        </p:spPr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930792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Underwater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 rotWithShape="1">
          <a:blip r:embed="rId4" cstate="print">
            <a:lum bright="-10000" contrast="10000"/>
          </a:blip>
          <a:srcRect b="17288"/>
          <a:stretch/>
        </p:blipFill>
        <p:spPr>
          <a:xfrm>
            <a:off x="3628" y="1"/>
            <a:ext cx="9140372" cy="6720116"/>
          </a:xfrm>
          <a:prstGeom prst="rect">
            <a:avLst/>
          </a:prstGeom>
          <a:effectLst/>
        </p:spPr>
      </p:pic>
      <p:sp>
        <p:nvSpPr>
          <p:cNvPr id="8" name="Rectangle 7"/>
          <p:cNvSpPr/>
          <p:nvPr/>
        </p:nvSpPr>
        <p:spPr>
          <a:xfrm>
            <a:off x="0" y="2921000"/>
            <a:ext cx="9144000" cy="2844800"/>
          </a:xfrm>
          <a:prstGeom prst="rect">
            <a:avLst/>
          </a:prstGeom>
          <a:solidFill>
            <a:srgbClr val="08121E">
              <a:alpha val="85098"/>
            </a:srgb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406901"/>
            <a:ext cx="8686800" cy="1362075"/>
          </a:xfrm>
          <a:noFill/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906713"/>
            <a:ext cx="8686800" cy="1500187"/>
          </a:xfrm>
          <a:noFill/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880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89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98601"/>
            <a:ext cx="4267200" cy="5079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8601"/>
            <a:ext cx="4267200" cy="5079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305153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98601"/>
            <a:ext cx="4268788" cy="6762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174875"/>
            <a:ext cx="4268788" cy="4403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98601"/>
            <a:ext cx="4270374" cy="6762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70374" cy="4403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28600" y="193841"/>
            <a:ext cx="86868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343986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829247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109717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77800"/>
            <a:ext cx="323691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7802"/>
            <a:ext cx="5340350" cy="64007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1339853"/>
            <a:ext cx="3236914" cy="52387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805309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235914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444535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06374"/>
            <a:ext cx="1600200" cy="6372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06374"/>
            <a:ext cx="7010400" cy="6372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250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20C3-FE78-4F7C-A526-11FBBD40702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0FEE-0A3B-4D90-904C-4B1ABD51B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61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25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65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36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08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16.02.2018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355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3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23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188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2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20C3-FE78-4F7C-A526-11FBBD40702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0FEE-0A3B-4D90-904C-4B1ABD51B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89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61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25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65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057400"/>
            <a:ext cx="6705600" cy="14478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3581400"/>
            <a:ext cx="6400800" cy="17526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8D21-D443-47CF-AA4F-C6271DA77C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777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FF0622-75E4-48B8-A617-5428CA5926CE}" type="datetimeFigureOut">
              <a:rPr lang="ru-RU" smtClean="0"/>
              <a:pPr/>
              <a:t>16.02.2018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9479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9148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4775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8316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20C3-FE78-4F7C-A526-11FBBD40702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0FEE-0A3B-4D90-904C-4B1ABD51B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0041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4505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2100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512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066800"/>
            <a:ext cx="16573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66800"/>
            <a:ext cx="48196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0363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20C3-FE78-4F7C-A526-11FBBD40702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0FEE-0A3B-4D90-904C-4B1ABD51BA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20C3-FE78-4F7C-A526-11FBBD40702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0FEE-0A3B-4D90-904C-4B1ABD51BA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20C3-FE78-4F7C-A526-11FBBD40702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0FEE-0A3B-4D90-904C-4B1ABD51B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20C3-FE78-4F7C-A526-11FBBD40702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0FEE-0A3B-4D90-904C-4B1ABD51B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20C3-FE78-4F7C-A526-11FBBD40702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0FEE-0A3B-4D90-904C-4B1ABD51B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20C3-FE78-4F7C-A526-11FBBD40702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0FEE-0A3B-4D90-904C-4B1ABD51B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20C3-FE78-4F7C-A526-11FBBD40702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0FEE-0A3B-4D90-904C-4B1ABD51B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20C3-FE78-4F7C-A526-11FBBD40702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0FEE-0A3B-4D90-904C-4B1ABD51BA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20C3-FE78-4F7C-A526-11FBBD40702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0FEE-0A3B-4D90-904C-4B1ABD51BA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20C3-FE78-4F7C-A526-11FBBD40702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0FEE-0A3B-4D90-904C-4B1ABD51B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20C3-FE78-4F7C-A526-11FBBD40702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0FEE-0A3B-4D90-904C-4B1ABD51B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20C3-FE78-4F7C-A526-11FBBD40702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0FEE-0A3B-4D90-904C-4B1ABD51B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20C3-FE78-4F7C-A526-11FBBD40702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0FEE-0A3B-4D90-904C-4B1ABD51B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20C3-FE78-4F7C-A526-11FBBD40702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0FEE-0A3B-4D90-904C-4B1ABD51B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20C3-FE78-4F7C-A526-11FBBD40702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0FEE-0A3B-4D90-904C-4B1ABD51B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36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08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16.02.2018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355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3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23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7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9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image" Target="../media/image4.jpe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image" Target="../media/image2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image" Target="../media/image2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video" Target="../media/media1.wmv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Relationship Id="rId14" Type="http://schemas.microsoft.com/office/2007/relationships/media" Target="../media/media1.wmv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8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7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C8520C3-FE78-4F7C-A526-11FBBD40702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82620FEE-0A3B-4D90-904C-4B1ABD51B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C8520C3-FE78-4F7C-A526-11FBBD40702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82620FEE-0A3B-4D90-904C-4B1ABD51B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066800"/>
            <a:ext cx="6629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2057400"/>
            <a:ext cx="6324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8288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304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6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C8520C3-FE78-4F7C-A526-11FBBD40702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82620FEE-0A3B-4D90-904C-4B1ABD51B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066800"/>
            <a:ext cx="6629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2057400"/>
            <a:ext cx="6324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8288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304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Underwater.wmv">
            <a:hlinkClick r:id="" action="ppaction://media"/>
          </p:cNvPr>
          <p:cNvPicPr>
            <a:picLocks noChangeAspect="1"/>
          </p:cNvPicPr>
          <p:nvPr>
            <a:videoFile r:link="rId13"/>
            <p:extLst>
              <p:ext uri="{DAA4B4D4-6D71-4841-9C94-3DE7FCFB9230}">
                <p14:media xmlns="" xmlns:p14="http://schemas.microsoft.com/office/powerpoint/2010/main" r:embed="rId14"/>
              </p:ext>
            </p:extLst>
          </p:nvPr>
        </p:nvPicPr>
        <p:blipFill rotWithShape="1">
          <a:blip r:embed="rId15" cstate="print">
            <a:lum bright="-10000" contrast="10000"/>
          </a:blip>
          <a:srcRect b="17288"/>
          <a:stretch/>
        </p:blipFill>
        <p:spPr>
          <a:xfrm>
            <a:off x="3628" y="1"/>
            <a:ext cx="9140372" cy="6720116"/>
          </a:xfrm>
          <a:prstGeom prst="rect">
            <a:avLst/>
          </a:prstGeom>
          <a:effectLst/>
        </p:spPr>
      </p:pic>
      <p:sp>
        <p:nvSpPr>
          <p:cNvPr id="8" name="Rectangle 7"/>
          <p:cNvSpPr/>
          <p:nvPr/>
        </p:nvSpPr>
        <p:spPr>
          <a:xfrm>
            <a:off x="228600" y="177800"/>
            <a:ext cx="8686800" cy="6400800"/>
          </a:xfrm>
          <a:prstGeom prst="rect">
            <a:avLst/>
          </a:prstGeom>
          <a:solidFill>
            <a:srgbClr val="08121E">
              <a:alpha val="85098"/>
            </a:srgb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93841"/>
            <a:ext cx="86868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98600"/>
            <a:ext cx="8686800" cy="508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7789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511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066800"/>
            <a:ext cx="6629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2057400"/>
            <a:ext cx="6324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8288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304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7.xml"/><Relationship Id="rId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060848"/>
            <a:ext cx="8424936" cy="1539603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10 самых сильных пород собак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6024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effectLst>
                  <a:reflection blurRad="6350" stA="55000" endA="300" endPos="45500" dir="5400000" sy="-100000" algn="bl" rotWithShape="0"/>
                </a:effectLst>
              </a:rPr>
              <a:t>Главным героем «Зов предков» Джека Лондона  был  метис сенбернара и шотландской овчарки </a:t>
            </a:r>
            <a:r>
              <a:rPr lang="ru-RU" dirty="0" err="1" smtClean="0">
                <a:effectLst>
                  <a:reflection blurRad="6350" stA="55000" endA="300" endPos="45500" dir="5400000" sy="-100000" algn="bl" rotWithShape="0"/>
                </a:effectLst>
              </a:rPr>
              <a:t>Бэк</a:t>
            </a:r>
            <a:r>
              <a:rPr lang="ru-RU" dirty="0" smtClean="0">
                <a:effectLst>
                  <a:reflection blurRad="6350" stA="55000" endA="300" endPos="45500" dir="5400000" sy="-100000" algn="bl" rotWithShape="0"/>
                </a:effectLst>
              </a:rPr>
              <a:t>. В одной из глав книги рассказывается о собачьих состязаниях на силу, где псы должны были сдвинуть нарты с поклажей и провезти их на определенное расстояние за короткий промежуток времени. </a:t>
            </a:r>
            <a:r>
              <a:rPr lang="ru-RU" dirty="0" err="1" smtClean="0">
                <a:effectLst>
                  <a:reflection blurRad="6350" stA="55000" endA="300" endPos="45500" dir="5400000" sy="-100000" algn="bl" rotWithShape="0"/>
                </a:effectLst>
              </a:rPr>
              <a:t>Бэк</a:t>
            </a:r>
            <a:r>
              <a:rPr lang="ru-RU" dirty="0" smtClean="0">
                <a:effectLst>
                  <a:reflection blurRad="6350" stA="55000" endA="300" endPos="45500" dir="5400000" sy="-100000" algn="bl" rotWithShape="0"/>
                </a:effectLst>
              </a:rPr>
              <a:t> смог принести своему хозяину Джону </a:t>
            </a:r>
            <a:r>
              <a:rPr lang="ru-RU" dirty="0" err="1" smtClean="0">
                <a:effectLst>
                  <a:reflection blurRad="6350" stA="55000" endA="300" endPos="45500" dir="5400000" sy="-100000" algn="bl" rotWithShape="0"/>
                </a:effectLst>
              </a:rPr>
              <a:t>Торнтону</a:t>
            </a:r>
            <a:r>
              <a:rPr lang="ru-RU" dirty="0" smtClean="0">
                <a:effectLst>
                  <a:reflection blurRad="6350" stA="55000" endA="300" endPos="45500" dir="5400000" sy="-100000" algn="bl" rotWithShape="0"/>
                </a:effectLst>
              </a:rPr>
              <a:t> победу и тысячу шестьсот долларов, сдвинув примерзшие ко льду нарты с весом в тысячу фунтов (453,5 кг) и протащив их сто ярдов – то есть, почти сто метров. Много это или мало, можно ли считать </a:t>
            </a:r>
            <a:r>
              <a:rPr lang="ru-RU" dirty="0" err="1" smtClean="0">
                <a:effectLst>
                  <a:reflection blurRad="6350" stA="55000" endA="300" endPos="45500" dir="5400000" sy="-100000" algn="bl" rotWithShape="0"/>
                </a:effectLst>
              </a:rPr>
              <a:t>Бэка</a:t>
            </a:r>
            <a:r>
              <a:rPr lang="ru-RU" dirty="0" smtClean="0">
                <a:effectLst>
                  <a:reflection blurRad="6350" stA="55000" endA="300" endPos="45500" dir="5400000" sy="-100000" algn="bl" rotWithShape="0"/>
                </a:effectLst>
              </a:rPr>
              <a:t> рекордсменом мира и какая самая сильная порода собак?</a:t>
            </a:r>
            <a:endParaRPr lang="ru-RU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Рисунок 3" descr="(19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4725144"/>
            <a:ext cx="1759471" cy="1944216"/>
          </a:xfrm>
          <a:prstGeom prst="rect">
            <a:avLst/>
          </a:prstGeom>
        </p:spPr>
      </p:pic>
      <p:pic>
        <p:nvPicPr>
          <p:cNvPr id="5" name="Рисунок 4" descr="(66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23528" y="260648"/>
            <a:ext cx="4392488" cy="23528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6237312"/>
            <a:ext cx="170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www.zooclub.ru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93841"/>
            <a:ext cx="8686800" cy="1002911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Ньюфаундленд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258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196752"/>
            <a:ext cx="7429500" cy="5039678"/>
          </a:xfrm>
          <a:ln>
            <a:solidFill>
              <a:srgbClr val="FFC000"/>
            </a:solidFill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548680"/>
            <a:ext cx="8686800" cy="60299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Огромные красавцы с густым мехом были выведены около 300 лет назад на острове Ньюфаундленд в качестве помощников рыбаков. Ньюфаундленды прекрасно умеют плавать, потому часто отправлялись в воду, чтобы принести какой-то предмет, с их помощью вытягивали и распутывали сети. Рост ньюфаундлендов достигает 75 сантиметров в холке, вес — 60-70 килограммов для самцов и 45-55 для самок.</a:t>
            </a:r>
          </a:p>
          <a:p>
            <a:endParaRPr lang="ru-RU" dirty="0" smtClean="0"/>
          </a:p>
          <a:p>
            <a:r>
              <a:rPr lang="ru-RU" dirty="0" smtClean="0"/>
              <a:t>Представительнице этой породы также принадлежит один из рекордов на соревнованиях — </a:t>
            </a:r>
            <a:r>
              <a:rPr lang="ru-RU" dirty="0" smtClean="0">
                <a:solidFill>
                  <a:srgbClr val="FFFF00"/>
                </a:solidFill>
              </a:rPr>
              <a:t>изящная Барбара с весом всего 44 килограмма смогла увезти груз почти 2300 килограммов по бетонной поверхности</a:t>
            </a:r>
            <a:r>
              <a:rPr lang="ru-RU" dirty="0" smtClean="0"/>
              <a:t>. Барбара — абсолютный рекордсмен по соотношению веса собственного тела и перевезенного груза.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93841"/>
            <a:ext cx="8686800" cy="858895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Немецкий дог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258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7177980" cy="4857100"/>
          </a:xfrm>
          <a:ln>
            <a:solidFill>
              <a:srgbClr val="FFC000"/>
            </a:solidFill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476672"/>
            <a:ext cx="8686800" cy="610192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Немецкий дог — не только одна из самых сильных, но и </a:t>
            </a:r>
            <a:r>
              <a:rPr lang="ru-RU" dirty="0" smtClean="0">
                <a:solidFill>
                  <a:srgbClr val="FFFF00"/>
                </a:solidFill>
              </a:rPr>
              <a:t>самая высокая порода в мире</a:t>
            </a:r>
            <a:r>
              <a:rPr lang="ru-RU" dirty="0" smtClean="0"/>
              <a:t>. Рекордсменом в Книге рекордов Гиннеса стал Зевс чей рост был 111 сантиметров и весом 75 кг. Его предшественник, Гигантский Джордж, был ниже всего на 1 сантиметр, зато обладал весом в 111 кг.</a:t>
            </a:r>
          </a:p>
          <a:p>
            <a:endParaRPr lang="ru-RU" dirty="0" smtClean="0"/>
          </a:p>
          <a:p>
            <a:r>
              <a:rPr lang="ru-RU" dirty="0" smtClean="0"/>
              <a:t>Предки немецких догов использовались древнегерманскими племенами для охоты на диких кабанов и медведей, а также в качестве сторожевых псов. Несмотря на размеры, силу и умение выстоять в самой жестокой схватке, дог не агрессивен, не любит затевать драки и прекрасно приживается в городских квартирах. Правда, имея такую собаку, нужно учитывать ее упрямый характер и воспитывать с детства.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93841"/>
            <a:ext cx="8686800" cy="786887"/>
          </a:xfrm>
        </p:spPr>
        <p:txBody>
          <a:bodyPr/>
          <a:lstStyle/>
          <a:p>
            <a:r>
              <a:rPr lang="ru-RU" b="1" dirty="0" err="1" smtClean="0">
                <a:solidFill>
                  <a:srgbClr val="FFFF00"/>
                </a:solidFill>
              </a:rPr>
              <a:t>Хаски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258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196752"/>
            <a:ext cx="7488832" cy="4930148"/>
          </a:xfrm>
          <a:ln>
            <a:solidFill>
              <a:srgbClr val="FFC000"/>
            </a:solidFill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476672"/>
            <a:ext cx="8686800" cy="610192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Сила </a:t>
            </a:r>
            <a:r>
              <a:rPr lang="ru-RU" dirty="0" err="1" smtClean="0">
                <a:solidFill>
                  <a:srgbClr val="FFFF00"/>
                </a:solidFill>
              </a:rPr>
              <a:t>хаски</a:t>
            </a:r>
            <a:r>
              <a:rPr lang="ru-RU" dirty="0" smtClean="0">
                <a:solidFill>
                  <a:srgbClr val="FFFF00"/>
                </a:solidFill>
              </a:rPr>
              <a:t> – в выносливости</a:t>
            </a:r>
            <a:r>
              <a:rPr lang="ru-RU" dirty="0" smtClean="0"/>
              <a:t>. Вряд ли другие собаки смогут соревноваться с </a:t>
            </a:r>
            <a:r>
              <a:rPr lang="ru-RU" dirty="0" err="1" smtClean="0"/>
              <a:t>хаски</a:t>
            </a:r>
            <a:r>
              <a:rPr lang="ru-RU" dirty="0" smtClean="0"/>
              <a:t> на северных снежных просторах, где те пробегают десятки тысяч километров, везя за собой поклажу. Это легендарная порода, представители которой даже сумели спасти целый город от смерти в 1925 году. </a:t>
            </a:r>
          </a:p>
          <a:p>
            <a:endParaRPr lang="ru-RU" dirty="0" smtClean="0"/>
          </a:p>
          <a:p>
            <a:r>
              <a:rPr lang="ru-RU" dirty="0" smtClean="0"/>
              <a:t>Чтобы окончательно убедиться в непревзойденности этих псов, вспомним и о гонках ездовых упряжек в </a:t>
            </a:r>
            <a:r>
              <a:rPr lang="ru-RU" dirty="0" err="1" smtClean="0"/>
              <a:t>Айдитароде</a:t>
            </a:r>
            <a:r>
              <a:rPr lang="ru-RU" dirty="0" smtClean="0"/>
              <a:t>. Это трудный и один из самых длинных маршрутов, принесший славу погонщице </a:t>
            </a:r>
            <a:r>
              <a:rPr lang="ru-RU" dirty="0" err="1" smtClean="0"/>
              <a:t>Сюзан</a:t>
            </a:r>
            <a:r>
              <a:rPr lang="ru-RU" dirty="0" smtClean="0"/>
              <a:t> </a:t>
            </a:r>
            <a:r>
              <a:rPr lang="ru-RU" dirty="0" err="1" smtClean="0"/>
              <a:t>Бутчер</a:t>
            </a:r>
            <a:r>
              <a:rPr lang="ru-RU" dirty="0" smtClean="0"/>
              <a:t>. В 1980-х годах она неоднократно становилась победительницей состязаний на своей упряжке, состоящей из </a:t>
            </a:r>
            <a:r>
              <a:rPr lang="ru-RU" dirty="0" err="1" smtClean="0"/>
              <a:t>хаски</a:t>
            </a:r>
            <a:r>
              <a:rPr lang="ru-RU" dirty="0" smtClean="0"/>
              <a:t>. В ее копилке побед два вторых места и четыре победы – она стала единственным конкурсантом, который выигрывал гонку три года подряд. 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93841"/>
            <a:ext cx="8686800" cy="858895"/>
          </a:xfrm>
        </p:spPr>
        <p:txBody>
          <a:bodyPr/>
          <a:lstStyle/>
          <a:p>
            <a:r>
              <a:rPr lang="ru-RU" b="1" dirty="0" err="1" smtClean="0">
                <a:solidFill>
                  <a:srgbClr val="FFFF00"/>
                </a:solidFill>
              </a:rPr>
              <a:t>Тоса-ину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258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7970068" cy="4954726"/>
          </a:xfrm>
          <a:ln>
            <a:solidFill>
              <a:srgbClr val="FFC000"/>
            </a:solidFill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548680"/>
            <a:ext cx="8686800" cy="60299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Это японская собака, выведенная путем скрещивания многих пород. У нее два назначения – одновременно служебная и бойцовая порода. При росте в 60-70 сантиметров собаки этой породы весят от 35 до 100 кг.</a:t>
            </a:r>
          </a:p>
          <a:p>
            <a:endParaRPr lang="ru-RU" dirty="0" smtClean="0"/>
          </a:p>
          <a:p>
            <a:r>
              <a:rPr lang="ru-RU" dirty="0" smtClean="0"/>
              <a:t>Берясь за выведение породы, заводчики мечтали получить настоящего самурая – смелого, сильного, непобедимого, дерущегося молчаливо и без эмоций. И им это удалось: </a:t>
            </a:r>
            <a:r>
              <a:rPr lang="ru-RU" dirty="0" err="1" smtClean="0"/>
              <a:t>тоса-ину</a:t>
            </a:r>
            <a:r>
              <a:rPr lang="ru-RU" dirty="0" smtClean="0"/>
              <a:t> действительно очень силен и ловок, горд, самостоятелен и не издает звуков во время схватки.</a:t>
            </a:r>
          </a:p>
          <a:p>
            <a:endParaRPr lang="ru-RU" dirty="0" smtClean="0"/>
          </a:p>
          <a:p>
            <a:r>
              <a:rPr lang="ru-RU" dirty="0" smtClean="0"/>
              <a:t>Эту собаку не рекомендуется заводить новичкам, и даже опытный собаковод не всегда способен справиться с </a:t>
            </a:r>
            <a:r>
              <a:rPr lang="ru-RU" dirty="0" err="1" smtClean="0"/>
              <a:t>тоса-ину</a:t>
            </a:r>
            <a:r>
              <a:rPr lang="ru-RU" dirty="0" smtClean="0"/>
              <a:t>, обладающим сильным характером и свирепым нравом. Без специального обучения и воспитания </a:t>
            </a:r>
            <a:r>
              <a:rPr lang="ru-RU" dirty="0" err="1" smtClean="0"/>
              <a:t>тоса-ину</a:t>
            </a:r>
            <a:r>
              <a:rPr lang="ru-RU" dirty="0" smtClean="0"/>
              <a:t> становится неуправляемым. 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93841"/>
            <a:ext cx="8686800" cy="858895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Ротвейлер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258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210810"/>
            <a:ext cx="7488832" cy="4917666"/>
          </a:xfrm>
          <a:ln>
            <a:solidFill>
              <a:srgbClr val="FFC000"/>
            </a:solidFill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476672"/>
            <a:ext cx="8686800" cy="610192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Жившие на территории Германии прародители </a:t>
            </a:r>
            <a:r>
              <a:rPr lang="ru-RU" dirty="0" err="1" smtClean="0"/>
              <a:t>договых</a:t>
            </a:r>
            <a:r>
              <a:rPr lang="ru-RU" dirty="0" smtClean="0"/>
              <a:t> собак положили начало ротвейлерам. В городе </a:t>
            </a:r>
            <a:r>
              <a:rPr lang="ru-RU" dirty="0" err="1" smtClean="0"/>
              <a:t>Ротвейль</a:t>
            </a:r>
            <a:r>
              <a:rPr lang="ru-RU" dirty="0" smtClean="0"/>
              <a:t> они назывались мясницкими собаками, потому что пригоняли скот на бойни. Эти псы были незаменимыми работниками – возили грузы, охраняли имущество, сопровождали торговцев.</a:t>
            </a:r>
          </a:p>
          <a:p>
            <a:endParaRPr lang="ru-RU" dirty="0" smtClean="0"/>
          </a:p>
          <a:p>
            <a:r>
              <a:rPr lang="ru-RU" dirty="0" smtClean="0"/>
              <a:t>Это порода поистине универсальна! В начале и середине ХХ века они использовались для перевозки грузов. Сейчас ротвейлеры часто применяются для работы в полиции, они задерживают злоумышленников и охраняют важные государственные объекты. Участвуют они и в спасательных операциях, вытаскивая людей из-под обломков. Этот преданный человеку пес обладает железным характером и стойкостью скалы, не пасуя ни перед какими препятствиями.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93841"/>
            <a:ext cx="8686800" cy="930903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Сенбернар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258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340768"/>
            <a:ext cx="7429500" cy="4891088"/>
          </a:xfrm>
          <a:ln>
            <a:solidFill>
              <a:srgbClr val="FFC000"/>
            </a:solidFill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93841"/>
            <a:ext cx="8686800" cy="930903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Американский бульдог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258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196752"/>
            <a:ext cx="7177980" cy="5084403"/>
          </a:xfrm>
          <a:ln>
            <a:solidFill>
              <a:srgbClr val="FFC000"/>
            </a:solidFill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404664"/>
            <a:ext cx="8686800" cy="6173936"/>
          </a:xfrm>
        </p:spPr>
        <p:txBody>
          <a:bodyPr>
            <a:normAutofit/>
          </a:bodyPr>
          <a:lstStyle/>
          <a:p>
            <a:r>
              <a:rPr lang="ru-RU" dirty="0" smtClean="0"/>
              <a:t>Это могучая собака обладает огромной силой. Бульдог так и переводится с английского: «бычья собака». Было у почтенных англичан и довольно кровавое развлечение – быка привязывали к столбу и выпускали на него бульдога. </a:t>
            </a:r>
          </a:p>
          <a:p>
            <a:endParaRPr lang="ru-RU" dirty="0" smtClean="0"/>
          </a:p>
          <a:p>
            <a:r>
              <a:rPr lang="ru-RU" dirty="0" smtClean="0"/>
              <a:t>У американского бульдога крепкие нервы, высокие умственные способности, он вынослив в схватке и готов постоять за хозяина ценой собственной жизни. </a:t>
            </a:r>
            <a:r>
              <a:rPr lang="ru-RU" dirty="0" err="1" smtClean="0"/>
              <a:t>Амбуль</a:t>
            </a:r>
            <a:r>
              <a:rPr lang="ru-RU" dirty="0" smtClean="0"/>
              <a:t> дерется, не обращая внимания на травмы и ранения. А для любящего владельца эта собака – нежный и преданный друг, веселый, жизнерадостный компаньон в любых развлечениях.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620688"/>
            <a:ext cx="8686800" cy="59579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Сегодня многие домашние животные просто живут рядом с нами в качестве членов семьи. Но на заре приручения каждое из них имело свою роль, выполняло определенную работу вместе с человеком, чтобы заслужить свой хлеб. Собаки стали незаменимыми помощниками в очень многих сферах нашей жизни, и одно из важнейших качеств, пригодившееся человеку – это сила. Потому среди наших любимцев так много громадных силачей, способных постоять за себя и тех, кого они преданно любят.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548680"/>
            <a:ext cx="8686800" cy="60299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Самый сильный пес планеты –сенбернар. Он выиграл свой титул на состязаниях по перевозке тяжестей – древнем виде спорта, придуманном еще североамериканскими индейцами. В 1978 году </a:t>
            </a:r>
            <a:r>
              <a:rPr lang="ru-RU" dirty="0" err="1" smtClean="0"/>
              <a:t>Райттес</a:t>
            </a:r>
            <a:r>
              <a:rPr lang="ru-RU" dirty="0" smtClean="0"/>
              <a:t> Бренди </a:t>
            </a:r>
            <a:r>
              <a:rPr lang="ru-RU" dirty="0" err="1" smtClean="0"/>
              <a:t>Беар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сдвинул с места и переместил на расстояние 4,5 метра тележку с весом более 2900 килограммов за 90 секунд</a:t>
            </a:r>
            <a:r>
              <a:rPr lang="ru-RU" dirty="0" smtClean="0"/>
              <a:t>! Причем не по снегу, не по льду, а по бетону! При этом он был довольно легок для сенбернара – всего 80 кг.</a:t>
            </a:r>
          </a:p>
          <a:p>
            <a:endParaRPr lang="ru-RU" dirty="0" smtClean="0"/>
          </a:p>
          <a:p>
            <a:r>
              <a:rPr lang="ru-RU" dirty="0" smtClean="0"/>
              <a:t>Самый же тяжелый представитель этой породы – здоровяк Бенедиктин, </a:t>
            </a:r>
            <a:r>
              <a:rPr lang="ru-RU" dirty="0" smtClean="0">
                <a:solidFill>
                  <a:srgbClr val="FFFF00"/>
                </a:solidFill>
              </a:rPr>
              <a:t>который весил более 140 килограммов</a:t>
            </a:r>
            <a:r>
              <a:rPr lang="ru-RU" dirty="0" smtClean="0"/>
              <a:t>. Сенбернарам принадлежит и еще один рекорд – к их числу </a:t>
            </a:r>
            <a:r>
              <a:rPr lang="ru-RU" dirty="0" smtClean="0">
                <a:solidFill>
                  <a:srgbClr val="FFFF00"/>
                </a:solidFill>
              </a:rPr>
              <a:t>относится самый известный пес-спасатель </a:t>
            </a:r>
            <a:r>
              <a:rPr lang="ru-RU" dirty="0" err="1" smtClean="0"/>
              <a:t>Барри</a:t>
            </a:r>
            <a:r>
              <a:rPr lang="ru-RU" dirty="0" smtClean="0"/>
              <a:t>. Ему обязаны жизнью 40 спасенных им человек.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93841"/>
            <a:ext cx="8686800" cy="858895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Английский </a:t>
            </a:r>
            <a:r>
              <a:rPr lang="ru-RU" b="1" dirty="0" err="1" smtClean="0">
                <a:solidFill>
                  <a:srgbClr val="FFFF00"/>
                </a:solidFill>
              </a:rPr>
              <a:t>мастиф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258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229544"/>
            <a:ext cx="7704856" cy="5136571"/>
          </a:xfrm>
          <a:ln>
            <a:solidFill>
              <a:srgbClr val="FFC000"/>
            </a:solidFill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620688"/>
            <a:ext cx="8686800" cy="5957912"/>
          </a:xfrm>
        </p:spPr>
        <p:txBody>
          <a:bodyPr>
            <a:normAutofit/>
          </a:bodyPr>
          <a:lstStyle/>
          <a:p>
            <a:r>
              <a:rPr lang="ru-RU" dirty="0" smtClean="0"/>
              <a:t>Предки мастифа известны еще со времен Вавилонского царства. Современных английских мастифов вывели в Ирландии в XIX веке, а затем стали использовать во всем Соединенном Королевстве в качестве сторожевых псов. Эти огромные мускулистые собаки могут набирать до 150 килограммов, их средний вес — центнер. </a:t>
            </a:r>
          </a:p>
          <a:p>
            <a:endParaRPr lang="ru-RU" dirty="0" smtClean="0"/>
          </a:p>
          <a:p>
            <a:r>
              <a:rPr lang="ru-RU" dirty="0" smtClean="0"/>
              <a:t>К счастью, этот гигант абсолютно лишен агрессии, он очень кроток и дружелюбен. Английских мастифов можно даже держать в семьях с детьми.  </a:t>
            </a:r>
            <a:r>
              <a:rPr lang="ru-RU" dirty="0" smtClean="0">
                <a:solidFill>
                  <a:srgbClr val="FFFF00"/>
                </a:solidFill>
              </a:rPr>
              <a:t>Самой тяжелой собакой в мире</a:t>
            </a:r>
            <a:r>
              <a:rPr lang="ru-RU" dirty="0" smtClean="0"/>
              <a:t> был признан английский </a:t>
            </a:r>
            <a:r>
              <a:rPr lang="ru-RU" dirty="0" err="1" smtClean="0"/>
              <a:t>мастиф</a:t>
            </a:r>
            <a:r>
              <a:rPr lang="ru-RU" dirty="0" smtClean="0"/>
              <a:t> </a:t>
            </a:r>
            <a:r>
              <a:rPr lang="ru-RU" dirty="0" err="1" smtClean="0"/>
              <a:t>Зорба</a:t>
            </a:r>
            <a:r>
              <a:rPr lang="ru-RU" dirty="0" smtClean="0"/>
              <a:t> — его вес достигал 156 кг.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93841"/>
            <a:ext cx="8686800" cy="930903"/>
          </a:xfrm>
        </p:spPr>
        <p:txBody>
          <a:bodyPr/>
          <a:lstStyle/>
          <a:p>
            <a:r>
              <a:rPr lang="ru-RU" b="1" dirty="0" err="1" smtClean="0">
                <a:solidFill>
                  <a:srgbClr val="FFFF00"/>
                </a:solidFill>
              </a:rPr>
              <a:t>Алабай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" name="Содержимое 5" descr="316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12776"/>
            <a:ext cx="7269674" cy="4849911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476672"/>
            <a:ext cx="8686800" cy="610192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Среднеазиатская овчарка </a:t>
            </a:r>
            <a:r>
              <a:rPr lang="ru-RU" dirty="0" smtClean="0">
                <a:solidFill>
                  <a:srgbClr val="FFFF00"/>
                </a:solidFill>
              </a:rPr>
              <a:t>считается самой древней породой собак, сохранившейся в неизменном виде</a:t>
            </a:r>
            <a:r>
              <a:rPr lang="ru-RU" dirty="0" smtClean="0"/>
              <a:t>. Историки полагают, что племена Средней Азии приручили его предков около 3000 лет назад. По сравнению с предыдущими гигантами эта собака не такая большая — средний рост </a:t>
            </a:r>
            <a:r>
              <a:rPr lang="ru-RU" dirty="0" err="1" smtClean="0"/>
              <a:t>алабая</a:t>
            </a:r>
            <a:r>
              <a:rPr lang="ru-RU" dirty="0" smtClean="0"/>
              <a:t> в холке 75 сантиметров, вес 70-100 кг.</a:t>
            </a:r>
          </a:p>
          <a:p>
            <a:endParaRPr lang="ru-RU" dirty="0" smtClean="0"/>
          </a:p>
          <a:p>
            <a:r>
              <a:rPr lang="ru-RU" dirty="0" smtClean="0"/>
              <a:t>Больше всего среднеазиатская овчарка привлекает силой своего духа — это гордая, независимая собака, равная человеку. Близкие отношения для представителя этой породы возможны только с хозяином и его семьей — среднеазиатские овчарки относятся к чужакам подозрительно и враждебно. Имущество, территорию и близких, принадлежащих хозяину, они считают своими и будут охранять до последней капли крови.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93841"/>
            <a:ext cx="8686800" cy="930903"/>
          </a:xfrm>
        </p:spPr>
        <p:txBody>
          <a:bodyPr/>
          <a:lstStyle/>
          <a:p>
            <a:r>
              <a:rPr lang="ru-RU" b="1" dirty="0" err="1" smtClean="0">
                <a:solidFill>
                  <a:srgbClr val="FFFF00"/>
                </a:solidFill>
              </a:rPr>
              <a:t>Бордоский</a:t>
            </a:r>
            <a:r>
              <a:rPr lang="ru-RU" b="1" dirty="0" smtClean="0">
                <a:solidFill>
                  <a:srgbClr val="FFFF00"/>
                </a:solidFill>
              </a:rPr>
              <a:t> дог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258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124744"/>
            <a:ext cx="6601916" cy="5105482"/>
          </a:xfrm>
          <a:ln>
            <a:solidFill>
              <a:srgbClr val="FFC000"/>
            </a:solidFill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620688"/>
            <a:ext cx="8686800" cy="59579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Эта крупная и сильная собака обладает </a:t>
            </a:r>
            <a:r>
              <a:rPr lang="ru-RU" dirty="0" smtClean="0">
                <a:solidFill>
                  <a:srgbClr val="FFFF00"/>
                </a:solidFill>
              </a:rPr>
              <a:t>самой большой силой челюстей </a:t>
            </a:r>
            <a:r>
              <a:rPr lang="ru-RU" dirty="0" smtClean="0"/>
              <a:t>по сравнению с другими породами. Она выведена для охраны, поэтому станет надежным защитником для своего хозяина. Несмотря на массивность, этот пес обладает молниеносной реакцией и неожиданной для него ловкостью. Рост </a:t>
            </a:r>
            <a:r>
              <a:rPr lang="ru-RU" dirty="0" err="1" smtClean="0"/>
              <a:t>бордоского</a:t>
            </a:r>
            <a:r>
              <a:rPr lang="ru-RU" dirty="0" smtClean="0"/>
              <a:t> дога колеблется в пределах 70 сантиметров, вес — от 50 до 90 килограммов.</a:t>
            </a:r>
          </a:p>
          <a:p>
            <a:endParaRPr lang="ru-RU" dirty="0" smtClean="0"/>
          </a:p>
          <a:p>
            <a:r>
              <a:rPr lang="ru-RU" dirty="0" smtClean="0"/>
              <a:t>В наш топ эта порода попал благодаря рекордсмену в своей весовой категории (до 68 кг) по имени Кинг </a:t>
            </a:r>
            <a:r>
              <a:rPr lang="ru-RU" dirty="0" err="1" smtClean="0"/>
              <a:t>Дюкс</a:t>
            </a:r>
            <a:r>
              <a:rPr lang="ru-RU" dirty="0" smtClean="0"/>
              <a:t>. Он участвовал во множестве состязаний по перевозке тяжестей, добыл 9 золотых медалей и </a:t>
            </a:r>
            <a:r>
              <a:rPr lang="ru-RU" dirty="0" smtClean="0">
                <a:solidFill>
                  <a:srgbClr val="FFFF00"/>
                </a:solidFill>
              </a:rPr>
              <a:t>установил мировой рекорд, перетащив на санях груз в 657 килограммов.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13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1_Green Swirls Segoe Template_TP10286739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3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Тема11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_Тема6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_Тема7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1_ms_pptprojoverview_tp01018456">
  <a:themeElements>
    <a:clrScheme name="ms_pptprojoverview_tp01018456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ms_pptprojoverview_tp0101845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pptprojoverview_tp01018456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rojoverview_tp01018456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rojoverview_tp01018456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Textured template_Green Segoe_TP10286782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7.xml><?xml version="1.0" encoding="utf-8"?>
<a:theme xmlns:a="http://schemas.openxmlformats.org/drawingml/2006/main" name="4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8.xml><?xml version="1.0" encoding="utf-8"?>
<a:theme xmlns:a="http://schemas.openxmlformats.org/drawingml/2006/main" name="Тема10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19.xml><?xml version="1.0" encoding="utf-8"?>
<a:theme xmlns:a="http://schemas.openxmlformats.org/drawingml/2006/main" name="2_Тема6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6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20.xml><?xml version="1.0" encoding="utf-8"?>
<a:theme xmlns:a="http://schemas.openxmlformats.org/drawingml/2006/main" name="2_Тема7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21.xml><?xml version="1.0" encoding="utf-8"?>
<a:theme xmlns:a="http://schemas.openxmlformats.org/drawingml/2006/main" name="2_ms_pptprojoverview_tp01018456">
  <a:themeElements>
    <a:clrScheme name="ms_pptprojoverview_tp01018456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ms_pptprojoverview_tp0101845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pptprojoverview_tp01018456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rojoverview_tp01018456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rojoverview_tp01018456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7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ms_pptprojoverview_tp01018456">
  <a:themeElements>
    <a:clrScheme name="ms_pptprojoverview_tp01018456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ms_pptprojoverview_tp0101845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pptprojoverview_tp01018456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rojoverview_tp01018456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rojoverview_tp01018456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extured template_Green Segoe_TP10286782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Green Segoe 4-3 template-template_April-17-2007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1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2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Тема13</Template>
  <TotalTime>684</TotalTime>
  <Words>1293</Words>
  <Application>Microsoft Office PowerPoint</Application>
  <PresentationFormat>Экран (4:3)</PresentationFormat>
  <Paragraphs>48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22</vt:i4>
      </vt:variant>
      <vt:variant>
        <vt:lpstr>Заголовки слайдов</vt:lpstr>
      </vt:variant>
      <vt:variant>
        <vt:i4>22</vt:i4>
      </vt:variant>
    </vt:vector>
  </HeadingPairs>
  <TitlesOfParts>
    <vt:vector size="44" baseType="lpstr">
      <vt:lpstr>Тема13</vt:lpstr>
      <vt:lpstr>Тема6</vt:lpstr>
      <vt:lpstr>Тема7</vt:lpstr>
      <vt:lpstr>ms_pptprojoverview_tp01018456</vt:lpstr>
      <vt:lpstr>1_Textured template_Green Segoe_TP10286782</vt:lpstr>
      <vt:lpstr>Белый текст и шрифт Courier для слайдов с кодом</vt:lpstr>
      <vt:lpstr>Green Segoe 4-3 template-template_April-17-2007</vt:lpstr>
      <vt:lpstr>1_Белый текст и шрифт Courier для слайдов с кодом</vt:lpstr>
      <vt:lpstr>2_Белый текст и шрифт Courier для слайдов с кодом</vt:lpstr>
      <vt:lpstr>1_Green Swirls Segoe Template_TP10286739</vt:lpstr>
      <vt:lpstr>3_Белый текст и шрифт Courier для слайдов с кодом</vt:lpstr>
      <vt:lpstr>Тема11</vt:lpstr>
      <vt:lpstr>1_Тема6</vt:lpstr>
      <vt:lpstr>1_Тема7</vt:lpstr>
      <vt:lpstr>1_ms_pptprojoverview_tp01018456</vt:lpstr>
      <vt:lpstr>2_Textured template_Green Segoe_TP10286782</vt:lpstr>
      <vt:lpstr>4_Белый текст и шрифт Courier для слайдов с кодом</vt:lpstr>
      <vt:lpstr>Тема10</vt:lpstr>
      <vt:lpstr>2_Тема6</vt:lpstr>
      <vt:lpstr>2_Тема7</vt:lpstr>
      <vt:lpstr>2_ms_pptprojoverview_tp01018456</vt:lpstr>
      <vt:lpstr>Тема Office</vt:lpstr>
      <vt:lpstr>10 самых сильных пород собак</vt:lpstr>
      <vt:lpstr>Сенбернар</vt:lpstr>
      <vt:lpstr>Слайд 3</vt:lpstr>
      <vt:lpstr>Английский мастиф</vt:lpstr>
      <vt:lpstr>Слайд 5</vt:lpstr>
      <vt:lpstr>Алабай</vt:lpstr>
      <vt:lpstr>Слайд 7</vt:lpstr>
      <vt:lpstr>Бордоский дог</vt:lpstr>
      <vt:lpstr>Слайд 9</vt:lpstr>
      <vt:lpstr>Ньюфаундленд</vt:lpstr>
      <vt:lpstr>Слайд 11</vt:lpstr>
      <vt:lpstr>Немецкий дог</vt:lpstr>
      <vt:lpstr>Слайд 13</vt:lpstr>
      <vt:lpstr>Хаски</vt:lpstr>
      <vt:lpstr>Слайд 15</vt:lpstr>
      <vt:lpstr>Тоса-ину</vt:lpstr>
      <vt:lpstr>Слайд 17</vt:lpstr>
      <vt:lpstr>Ротвейлер</vt:lpstr>
      <vt:lpstr>Слайд 19</vt:lpstr>
      <vt:lpstr>Американский бульдог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самых сильных пород собак</dc:title>
  <dc:subject>Породы собак</dc:subject>
  <dc:creator>www.zooclub.ru</dc:creator>
  <cp:keywords>животные, собаки, породы</cp:keywords>
  <dc:description>Данная презентация может быть использована в личных целях, но не может быть опубликована в интернете на других сайтах. Текст презентации опубликован по адресу 
http://www.zooclub.ru/samye/silnye-porody-sobak.shtml и охраняется Законом об Авторском праве!</dc:description>
  <cp:lastModifiedBy>user1</cp:lastModifiedBy>
  <cp:revision>15</cp:revision>
  <dcterms:created xsi:type="dcterms:W3CDTF">2016-06-13T12:01:44Z</dcterms:created>
  <dcterms:modified xsi:type="dcterms:W3CDTF">2018-02-16T04:10:20Z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