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59" r:id="rId3"/>
    <p:sldId id="257" r:id="rId4"/>
    <p:sldId id="261" r:id="rId5"/>
    <p:sldId id="260" r:id="rId6"/>
    <p:sldId id="262" r:id="rId7"/>
    <p:sldId id="263" r:id="rId8"/>
    <p:sldId id="265" r:id="rId9"/>
    <p:sldId id="258" r:id="rId10"/>
    <p:sldId id="264"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647870-27CC-4C10-B54E-BFFE03C0EAF1}" type="datetimeFigureOut">
              <a:rPr lang="ru-RU" smtClean="0"/>
              <a:pPr/>
              <a:t>03.02.2016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8CFDB-9E49-4988-8497-8FBEE60B21F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http://www.zooclub.ru/world/?id=119703.shtml</a:t>
            </a:r>
            <a:endParaRPr lang="ru-RU" dirty="0"/>
          </a:p>
        </p:txBody>
      </p:sp>
      <p:sp>
        <p:nvSpPr>
          <p:cNvPr id="4" name="Номер слайда 3"/>
          <p:cNvSpPr>
            <a:spLocks noGrp="1"/>
          </p:cNvSpPr>
          <p:nvPr>
            <p:ph type="sldNum" sz="quarter" idx="10"/>
          </p:nvPr>
        </p:nvSpPr>
        <p:spPr/>
        <p:txBody>
          <a:bodyPr/>
          <a:lstStyle/>
          <a:p>
            <a:fld id="{3C08CFDB-9E49-4988-8497-8FBEE60B21FD}"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http://www.zooclub.ru/world/?id=119703.shtml</a:t>
            </a:r>
            <a:endParaRPr lang="ru-RU" dirty="0" smtClean="0"/>
          </a:p>
        </p:txBody>
      </p:sp>
      <p:sp>
        <p:nvSpPr>
          <p:cNvPr id="4" name="Номер слайда 3"/>
          <p:cNvSpPr>
            <a:spLocks noGrp="1"/>
          </p:cNvSpPr>
          <p:nvPr>
            <p:ph type="sldNum" sz="quarter" idx="10"/>
          </p:nvPr>
        </p:nvSpPr>
        <p:spPr/>
        <p:txBody>
          <a:bodyPr/>
          <a:lstStyle/>
          <a:p>
            <a:fld id="{3C08CFDB-9E49-4988-8497-8FBEE60B21FD}"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http://www.zooclub.ru/world/?id=119703.shtml</a:t>
            </a:r>
            <a:endParaRPr lang="ru-RU" dirty="0" smtClean="0"/>
          </a:p>
        </p:txBody>
      </p:sp>
      <p:sp>
        <p:nvSpPr>
          <p:cNvPr id="4" name="Номер слайда 3"/>
          <p:cNvSpPr>
            <a:spLocks noGrp="1"/>
          </p:cNvSpPr>
          <p:nvPr>
            <p:ph type="sldNum" sz="quarter" idx="10"/>
          </p:nvPr>
        </p:nvSpPr>
        <p:spPr/>
        <p:txBody>
          <a:bodyPr/>
          <a:lstStyle/>
          <a:p>
            <a:fld id="{3C08CFDB-9E49-4988-8497-8FBEE60B21FD}" type="slidenum">
              <a:rPr lang="ru-RU" smtClean="0"/>
              <a:pPr/>
              <a:t>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http://www.zooclub.ru/world/?id=119703.shtml</a:t>
            </a:r>
            <a:endParaRPr lang="ru-RU" dirty="0" smtClean="0"/>
          </a:p>
        </p:txBody>
      </p:sp>
      <p:sp>
        <p:nvSpPr>
          <p:cNvPr id="4" name="Номер слайда 3"/>
          <p:cNvSpPr>
            <a:spLocks noGrp="1"/>
          </p:cNvSpPr>
          <p:nvPr>
            <p:ph type="sldNum" sz="quarter" idx="10"/>
          </p:nvPr>
        </p:nvSpPr>
        <p:spPr/>
        <p:txBody>
          <a:bodyPr/>
          <a:lstStyle/>
          <a:p>
            <a:fld id="{3C08CFDB-9E49-4988-8497-8FBEE60B21FD}" type="slidenum">
              <a:rPr lang="ru-RU" smtClean="0"/>
              <a:pPr/>
              <a:t>7</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http://www.zooclub.ru/world/?id=119703.shtml</a:t>
            </a:r>
            <a:endParaRPr lang="ru-RU" dirty="0" smtClean="0"/>
          </a:p>
        </p:txBody>
      </p:sp>
      <p:sp>
        <p:nvSpPr>
          <p:cNvPr id="4" name="Номер слайда 3"/>
          <p:cNvSpPr>
            <a:spLocks noGrp="1"/>
          </p:cNvSpPr>
          <p:nvPr>
            <p:ph type="sldNum" sz="quarter" idx="10"/>
          </p:nvPr>
        </p:nvSpPr>
        <p:spPr/>
        <p:txBody>
          <a:bodyPr/>
          <a:lstStyle/>
          <a:p>
            <a:fld id="{3C08CFDB-9E49-4988-8497-8FBEE60B21FD}" type="slidenum">
              <a:rPr lang="ru-RU" smtClean="0"/>
              <a:pPr/>
              <a:t>9</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http://www.zooclub.ru/world/?id=119703.shtml</a:t>
            </a:r>
            <a:endParaRPr lang="ru-RU" dirty="0" smtClean="0"/>
          </a:p>
        </p:txBody>
      </p:sp>
      <p:sp>
        <p:nvSpPr>
          <p:cNvPr id="4" name="Номер слайда 3"/>
          <p:cNvSpPr>
            <a:spLocks noGrp="1"/>
          </p:cNvSpPr>
          <p:nvPr>
            <p:ph type="sldNum" sz="quarter" idx="10"/>
          </p:nvPr>
        </p:nvSpPr>
        <p:spPr/>
        <p:txBody>
          <a:bodyPr/>
          <a:lstStyle/>
          <a:p>
            <a:fld id="{3C08CFDB-9E49-4988-8497-8FBEE60B21FD}" type="slidenum">
              <a:rPr lang="ru-RU" smtClean="0"/>
              <a:pPr/>
              <a:t>11</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http://www.zooclub.ru/world/?id=119703.shtml</a:t>
            </a:r>
            <a:endParaRPr lang="ru-RU" dirty="0" smtClean="0"/>
          </a:p>
        </p:txBody>
      </p:sp>
      <p:sp>
        <p:nvSpPr>
          <p:cNvPr id="4" name="Номер слайда 3"/>
          <p:cNvSpPr>
            <a:spLocks noGrp="1"/>
          </p:cNvSpPr>
          <p:nvPr>
            <p:ph type="sldNum" sz="quarter" idx="10"/>
          </p:nvPr>
        </p:nvSpPr>
        <p:spPr/>
        <p:txBody>
          <a:bodyPr/>
          <a:lstStyle/>
          <a:p>
            <a:fld id="{3C08CFDB-9E49-4988-8497-8FBEE60B21FD}" type="slidenum">
              <a:rPr lang="ru-RU" smtClean="0"/>
              <a:pPr/>
              <a:t>13</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http://www.zooclub.ru/world/?id=119703.shtml</a:t>
            </a:r>
            <a:endParaRPr lang="ru-RU" dirty="0" smtClean="0"/>
          </a:p>
        </p:txBody>
      </p:sp>
      <p:sp>
        <p:nvSpPr>
          <p:cNvPr id="4" name="Номер слайда 3"/>
          <p:cNvSpPr>
            <a:spLocks noGrp="1"/>
          </p:cNvSpPr>
          <p:nvPr>
            <p:ph type="sldNum" sz="quarter" idx="10"/>
          </p:nvPr>
        </p:nvSpPr>
        <p:spPr/>
        <p:txBody>
          <a:bodyPr/>
          <a:lstStyle/>
          <a:p>
            <a:fld id="{3C08CFDB-9E49-4988-8497-8FBEE60B21FD}" type="slidenum">
              <a:rPr lang="ru-RU" smtClean="0"/>
              <a:pPr/>
              <a:t>15</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http://www.zooclub.ru/world/?id=119703.shtml</a:t>
            </a:r>
            <a:endParaRPr lang="ru-RU" dirty="0" smtClean="0"/>
          </a:p>
        </p:txBody>
      </p:sp>
      <p:sp>
        <p:nvSpPr>
          <p:cNvPr id="4" name="Номер слайда 3"/>
          <p:cNvSpPr>
            <a:spLocks noGrp="1"/>
          </p:cNvSpPr>
          <p:nvPr>
            <p:ph type="sldNum" sz="quarter" idx="10"/>
          </p:nvPr>
        </p:nvSpPr>
        <p:spPr/>
        <p:txBody>
          <a:bodyPr/>
          <a:lstStyle/>
          <a:p>
            <a:fld id="{3C08CFDB-9E49-4988-8497-8FBEE60B21FD}" type="slidenum">
              <a:rPr lang="ru-RU" smtClean="0"/>
              <a:pPr/>
              <a:t>17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C97BC2A-9158-46D7-B9B2-CB577F1B8BC0}" type="datetimeFigureOut">
              <a:rPr lang="ru-RU" smtClean="0"/>
              <a:pPr/>
              <a:t>03.02.2016</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3EFD3519-BEB1-464B-A284-D6F90AE4680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C97BC2A-9158-46D7-B9B2-CB577F1B8BC0}" type="datetimeFigureOut">
              <a:rPr lang="ru-RU" smtClean="0"/>
              <a:pPr/>
              <a:t>03.02.2016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FD3519-BEB1-464B-A284-D6F90AE4680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C97BC2A-9158-46D7-B9B2-CB577F1B8BC0}" type="datetimeFigureOut">
              <a:rPr lang="ru-RU" smtClean="0"/>
              <a:pPr/>
              <a:t>03.02.2016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FD3519-BEB1-464B-A284-D6F90AE4680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C97BC2A-9158-46D7-B9B2-CB577F1B8BC0}" type="datetimeFigureOut">
              <a:rPr lang="ru-RU" smtClean="0"/>
              <a:pPr/>
              <a:t>03.02.2016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FD3519-BEB1-464B-A284-D6F90AE4680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C97BC2A-9158-46D7-B9B2-CB577F1B8BC0}" type="datetimeFigureOut">
              <a:rPr lang="ru-RU" smtClean="0"/>
              <a:pPr/>
              <a:t>03.02.2016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FD3519-BEB1-464B-A284-D6F90AE4680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C97BC2A-9158-46D7-B9B2-CB577F1B8BC0}" type="datetimeFigureOut">
              <a:rPr lang="ru-RU" smtClean="0"/>
              <a:pPr/>
              <a:t>03.02.2016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EFD3519-BEB1-464B-A284-D6F90AE4680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C97BC2A-9158-46D7-B9B2-CB577F1B8BC0}" type="datetimeFigureOut">
              <a:rPr lang="ru-RU" smtClean="0"/>
              <a:pPr/>
              <a:t>03.02.2016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EFD3519-BEB1-464B-A284-D6F90AE4680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C97BC2A-9158-46D7-B9B2-CB577F1B8BC0}" type="datetimeFigureOut">
              <a:rPr lang="ru-RU" smtClean="0"/>
              <a:pPr/>
              <a:t>03.02.2016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EFD3519-BEB1-464B-A284-D6F90AE4680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C97BC2A-9158-46D7-B9B2-CB577F1B8BC0}" type="datetimeFigureOut">
              <a:rPr lang="ru-RU" smtClean="0"/>
              <a:pPr/>
              <a:t>03.02.2016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EFD3519-BEB1-464B-A284-D6F90AE4680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C97BC2A-9158-46D7-B9B2-CB577F1B8BC0}" type="datetimeFigureOut">
              <a:rPr lang="ru-RU" smtClean="0"/>
              <a:pPr/>
              <a:t>03.02.2016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EFD3519-BEB1-464B-A284-D6F90AE4680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C97BC2A-9158-46D7-B9B2-CB577F1B8BC0}" type="datetimeFigureOut">
              <a:rPr lang="ru-RU" smtClean="0"/>
              <a:pPr/>
              <a:t>03.02.2016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3EFD3519-BEB1-464B-A284-D6F90AE46800}"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C97BC2A-9158-46D7-B9B2-CB577F1B8BC0}" type="datetimeFigureOut">
              <a:rPr lang="ru-RU" smtClean="0"/>
              <a:pPr/>
              <a:t>03.02.2016</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EFD3519-BEB1-464B-A284-D6F90AE46800}"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47664" y="1371600"/>
            <a:ext cx="6837384" cy="1828800"/>
          </a:xfrm>
        </p:spPr>
        <p:txBody>
          <a:bodyPr>
            <a:normAutofit fontScale="90000"/>
          </a:bodyPr>
          <a:lstStyle/>
          <a:p>
            <a:pPr algn="ctr"/>
            <a:r>
              <a:rPr lang="ru-RU" dirty="0" smtClean="0"/>
              <a:t>8 удивительных фактов из жизни индеек</a:t>
            </a:r>
            <a:endParaRPr lang="ru-RU" dirty="0"/>
          </a:p>
        </p:txBody>
      </p:sp>
      <p:sp>
        <p:nvSpPr>
          <p:cNvPr id="3" name="Подзаголовок 2"/>
          <p:cNvSpPr>
            <a:spLocks noGrp="1"/>
          </p:cNvSpPr>
          <p:nvPr>
            <p:ph type="subTitle" idx="1"/>
          </p:nvPr>
        </p:nvSpPr>
        <p:spPr>
          <a:xfrm>
            <a:off x="533400" y="3573016"/>
            <a:ext cx="6414864" cy="1800200"/>
          </a:xfrm>
        </p:spPr>
        <p:txBody>
          <a:bodyPr>
            <a:normAutofit fontScale="85000" lnSpcReduction="20000"/>
          </a:bodyPr>
          <a:lstStyle/>
          <a:p>
            <a:pPr algn="l"/>
            <a:r>
              <a:rPr lang="ru-RU" dirty="0" smtClean="0"/>
              <a:t>Всем известно, что индейка является главным украшением стола в праздник Благодарения в Америке, но мало кто знает о том, что когда-то один из </a:t>
            </a:r>
            <a:r>
              <a:rPr lang="ru-RU" dirty="0" smtClean="0"/>
              <a:t>отцов-основателей США даже предложил заменить орла на изображении национального символа, индейкой. </a:t>
            </a:r>
            <a:endParaRPr lang="ru-RU" dirty="0"/>
          </a:p>
        </p:txBody>
      </p:sp>
      <p:sp>
        <p:nvSpPr>
          <p:cNvPr id="4" name="TextBox 3"/>
          <p:cNvSpPr txBox="1"/>
          <p:nvPr/>
        </p:nvSpPr>
        <p:spPr>
          <a:xfrm>
            <a:off x="7092280" y="188640"/>
            <a:ext cx="1794979" cy="369332"/>
          </a:xfrm>
          <a:prstGeom prst="rect">
            <a:avLst/>
          </a:prstGeom>
          <a:noFill/>
        </p:spPr>
        <p:txBody>
          <a:bodyPr wrap="none" rtlCol="0">
            <a:spAutoFit/>
          </a:bodyPr>
          <a:lstStyle/>
          <a:p>
            <a:r>
              <a:rPr lang="en-US" dirty="0" smtClean="0"/>
              <a:t>www.zooclub.ru</a:t>
            </a:r>
            <a:endParaRPr lang="ru-RU" dirty="0"/>
          </a:p>
        </p:txBody>
      </p:sp>
      <p:pic>
        <p:nvPicPr>
          <p:cNvPr id="5" name="Рисунок 4" descr="98.gif"/>
          <p:cNvPicPr>
            <a:picLocks noChangeAspect="1"/>
          </p:cNvPicPr>
          <p:nvPr/>
        </p:nvPicPr>
        <p:blipFill>
          <a:blip r:embed="rId3" cstate="print"/>
          <a:stretch>
            <a:fillRect/>
          </a:stretch>
        </p:blipFill>
        <p:spPr>
          <a:xfrm flipH="1">
            <a:off x="179512" y="188640"/>
            <a:ext cx="1829561" cy="1728192"/>
          </a:xfrm>
          <a:prstGeom prst="rect">
            <a:avLst/>
          </a:prstGeom>
        </p:spPr>
      </p:pic>
      <p:pic>
        <p:nvPicPr>
          <p:cNvPr id="6" name="Рисунок 5" descr="201.gif"/>
          <p:cNvPicPr>
            <a:picLocks noChangeAspect="1"/>
          </p:cNvPicPr>
          <p:nvPr/>
        </p:nvPicPr>
        <p:blipFill>
          <a:blip r:embed="rId4" cstate="print"/>
          <a:stretch>
            <a:fillRect/>
          </a:stretch>
        </p:blipFill>
        <p:spPr>
          <a:xfrm flipH="1">
            <a:off x="6444208" y="4005064"/>
            <a:ext cx="2511902" cy="266429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4383588802_e049c5bd5b_o.jpg"/>
          <p:cNvPicPr>
            <a:picLocks noGrp="1" noChangeAspect="1"/>
          </p:cNvPicPr>
          <p:nvPr>
            <p:ph idx="1"/>
          </p:nvPr>
        </p:nvPicPr>
        <p:blipFill>
          <a:blip r:embed="rId2" cstate="print"/>
          <a:stretch>
            <a:fillRect/>
          </a:stretch>
        </p:blipFill>
        <p:spPr>
          <a:xfrm>
            <a:off x="1187624" y="1052736"/>
            <a:ext cx="7102756" cy="5327067"/>
          </a:xfrm>
          <a:ln>
            <a:solidFill>
              <a:schemeClr val="accent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52736"/>
            <a:ext cx="8229600" cy="5271864"/>
          </a:xfrm>
        </p:spPr>
        <p:txBody>
          <a:bodyPr>
            <a:normAutofit/>
          </a:bodyPr>
          <a:lstStyle/>
          <a:p>
            <a:r>
              <a:rPr lang="ru-RU" b="1" dirty="0" smtClean="0">
                <a:solidFill>
                  <a:schemeClr val="accent3">
                    <a:lumMod val="75000"/>
                  </a:schemeClr>
                </a:solidFill>
              </a:rPr>
              <a:t>Дикие индейки могут летать.</a:t>
            </a:r>
            <a:r>
              <a:rPr lang="ru-RU" dirty="0" smtClean="0"/>
              <a:t> Дикие индейки могут летать со скоростью примерно 89 километров в час. Тем не менее, их не часто можно увидеть в небе, поскольку они предпочитают питаться на земле травой, семенами, желудями, ягодами и такими мелкими насекомыми как, например, кузнечики. Миф о неспособности индеек летать возник из-за того, что многие виды домашних индеек, как например, широкогрудая белая индейка, порода, которую используют в коммерческих целях, совсем не летают.</a:t>
            </a:r>
          </a:p>
          <a:p>
            <a:endParaRPr lang="ru-RU" dirty="0" smtClean="0"/>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9515681003_b95ed1ac05_b.jpg"/>
          <p:cNvPicPr>
            <a:picLocks noGrp="1" noChangeAspect="1"/>
          </p:cNvPicPr>
          <p:nvPr>
            <p:ph idx="1"/>
          </p:nvPr>
        </p:nvPicPr>
        <p:blipFill>
          <a:blip r:embed="rId2" cstate="print"/>
          <a:stretch>
            <a:fillRect/>
          </a:stretch>
        </p:blipFill>
        <p:spPr>
          <a:xfrm>
            <a:off x="755576" y="1268760"/>
            <a:ext cx="7688018" cy="5127848"/>
          </a:xfrm>
          <a:ln>
            <a:solidFill>
              <a:schemeClr val="accent1"/>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24744"/>
            <a:ext cx="8229600" cy="5199856"/>
          </a:xfrm>
        </p:spPr>
        <p:txBody>
          <a:bodyPr>
            <a:normAutofit/>
          </a:bodyPr>
          <a:lstStyle/>
          <a:p>
            <a:r>
              <a:rPr lang="ru-RU" sz="2800" b="1" dirty="0" smtClean="0">
                <a:solidFill>
                  <a:schemeClr val="accent3">
                    <a:lumMod val="75000"/>
                  </a:schemeClr>
                </a:solidFill>
              </a:rPr>
              <a:t>Франклин обожал индеек</a:t>
            </a:r>
            <a:r>
              <a:rPr lang="ru-RU" sz="2800" dirty="0" smtClean="0"/>
              <a:t>. Очевидно, </a:t>
            </a:r>
            <a:r>
              <a:rPr lang="ru-RU" sz="2800" dirty="0" err="1" smtClean="0"/>
              <a:t>Бенджамин</a:t>
            </a:r>
            <a:r>
              <a:rPr lang="ru-RU" sz="2800" dirty="0" smtClean="0"/>
              <a:t> Франклин был большим поклонником жареной индейки. Как известно, именно он в одном из писем к своей дочери высказал пожелание, сделать индейку национальным символом Америки, что значительно бы отличало ее в этом от других стран.</a:t>
            </a: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043608" y="1268760"/>
            <a:ext cx="7204744" cy="4875210"/>
          </a:xfrm>
          <a:prstGeom prst="rect">
            <a:avLst/>
          </a:prstGeom>
          <a:noFill/>
          <a:ln w="9525">
            <a:solidFill>
              <a:schemeClr val="accent1"/>
            </a:solid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24744"/>
            <a:ext cx="8229600" cy="5199856"/>
          </a:xfrm>
        </p:spPr>
        <p:txBody>
          <a:bodyPr>
            <a:normAutofit/>
          </a:bodyPr>
          <a:lstStyle/>
          <a:p>
            <a:endParaRPr lang="ru-RU" dirty="0" smtClean="0"/>
          </a:p>
          <a:p>
            <a:r>
              <a:rPr lang="ru-RU" b="1" dirty="0" smtClean="0">
                <a:solidFill>
                  <a:schemeClr val="accent3">
                    <a:lumMod val="75000"/>
                  </a:schemeClr>
                </a:solidFill>
              </a:rPr>
              <a:t>Мясо индейки вызывает сонливость</a:t>
            </a:r>
            <a:r>
              <a:rPr lang="ru-RU" dirty="0" smtClean="0"/>
              <a:t>. Если Вы почувствовали некоторую слабость после традиционной трапезы в день Благодарения, птица на вашем столе частично может быть тому виной. Мясо индейки содержит триптофан, </a:t>
            </a:r>
            <a:r>
              <a:rPr lang="ru-RU" dirty="0" err="1" smtClean="0"/>
              <a:t>амино</a:t>
            </a:r>
            <a:r>
              <a:rPr lang="ru-RU" dirty="0" smtClean="0"/>
              <a:t> кислоту, которую организм использует для производства </a:t>
            </a:r>
            <a:r>
              <a:rPr lang="ru-RU" dirty="0" err="1" smtClean="0"/>
              <a:t>серотонина</a:t>
            </a:r>
            <a:r>
              <a:rPr lang="ru-RU" dirty="0" smtClean="0"/>
              <a:t>, </a:t>
            </a:r>
            <a:r>
              <a:rPr lang="ru-RU" dirty="0" err="1" smtClean="0"/>
              <a:t>нейротрансмиттера</a:t>
            </a:r>
            <a:r>
              <a:rPr lang="ru-RU" dirty="0" smtClean="0"/>
              <a:t> в мозге, помогающего регулировать сон. К другим видам пищи богатой триптофаном относятся сыр, орехи и моллюски.</a:t>
            </a:r>
          </a:p>
          <a:p>
            <a:pPr>
              <a:buNone/>
            </a:pPr>
            <a:endParaRPr lang="ru-RU"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854124099_9766973463_b.jpg"/>
          <p:cNvPicPr>
            <a:picLocks noGrp="1" noChangeAspect="1"/>
          </p:cNvPicPr>
          <p:nvPr>
            <p:ph idx="1"/>
          </p:nvPr>
        </p:nvPicPr>
        <p:blipFill>
          <a:blip r:embed="rId2" cstate="print"/>
          <a:stretch>
            <a:fillRect/>
          </a:stretch>
        </p:blipFill>
        <p:spPr>
          <a:xfrm>
            <a:off x="683568" y="1268760"/>
            <a:ext cx="7580059" cy="5055840"/>
          </a:xfrm>
          <a:ln>
            <a:solidFill>
              <a:schemeClr val="accent1"/>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24744"/>
            <a:ext cx="8229600" cy="5199856"/>
          </a:xfrm>
        </p:spPr>
        <p:txBody>
          <a:bodyPr>
            <a:normAutofit/>
          </a:bodyPr>
          <a:lstStyle/>
          <a:p>
            <a:r>
              <a:rPr lang="ru-RU" b="1" dirty="0" smtClean="0">
                <a:solidFill>
                  <a:schemeClr val="accent3">
                    <a:lumMod val="75000"/>
                  </a:schemeClr>
                </a:solidFill>
              </a:rPr>
              <a:t>Самки индейки не </a:t>
            </a:r>
            <a:r>
              <a:rPr lang="ru-RU" b="1" dirty="0" err="1" smtClean="0">
                <a:solidFill>
                  <a:schemeClr val="accent3">
                    <a:lumMod val="75000"/>
                  </a:schemeClr>
                </a:solidFill>
              </a:rPr>
              <a:t>кулдыкают</a:t>
            </a:r>
            <a:r>
              <a:rPr lang="ru-RU" dirty="0" smtClean="0"/>
              <a:t>. Не стоит расстраиваться, если индейка в детском зоопарке отказывается </a:t>
            </a:r>
            <a:r>
              <a:rPr lang="ru-RU" dirty="0" err="1" smtClean="0"/>
              <a:t>кулдыкать</a:t>
            </a:r>
            <a:r>
              <a:rPr lang="ru-RU" dirty="0" smtClean="0"/>
              <a:t> в ответ на ваши призывы, так как по всей вероятности это самка, которую еще называют курицей. Самцов индеек называют индюками, поскольку лишь они способны издавать эти необычные звуки кулдыканья. Каждый самец индейки обладает своей собственной уникальной "техникой" кулдыканья, которая в комбинации с походкой помогает им привлекать самок в период спаривания. Самки же индеек общаются через клохтанье и небольшие шумы наподобие щебета.</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2361405665_19588b4925_o.jpg"/>
          <p:cNvPicPr>
            <a:picLocks noGrp="1" noChangeAspect="1"/>
          </p:cNvPicPr>
          <p:nvPr>
            <p:ph idx="1"/>
          </p:nvPr>
        </p:nvPicPr>
        <p:blipFill>
          <a:blip r:embed="rId2" cstate="print"/>
          <a:stretch>
            <a:fillRect/>
          </a:stretch>
        </p:blipFill>
        <p:spPr>
          <a:xfrm>
            <a:off x="1115616" y="980728"/>
            <a:ext cx="7292743" cy="5469557"/>
          </a:xfrm>
          <a:ln>
            <a:solidFill>
              <a:schemeClr val="accent1"/>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24744"/>
            <a:ext cx="8229600" cy="5199856"/>
          </a:xfrm>
        </p:spPr>
        <p:txBody>
          <a:bodyPr/>
          <a:lstStyle/>
          <a:p>
            <a:r>
              <a:rPr lang="ru-RU" b="1" dirty="0" smtClean="0">
                <a:solidFill>
                  <a:schemeClr val="accent3">
                    <a:lumMod val="75000"/>
                  </a:schemeClr>
                </a:solidFill>
              </a:rPr>
              <a:t>Индейки спят в деревьях</a:t>
            </a:r>
            <a:r>
              <a:rPr lang="ru-RU" dirty="0" smtClean="0"/>
              <a:t>. В силу того, что индейки являются довольно большими и тяжелыми птицами - взрослая дикая индейка весит около 17 килограммов, согласно данным Национальной федерации индеек - широко распространено мнение о том, что эти увесистые птицы обитают исключительно на земле. На самом деле, индейки предпочитают спать, сидя на верхушках деревьев, где они находятся в безопасности от таких хищников, как койоты, лисы и еноты.</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5597799504_925d76babd_b.jpg"/>
          <p:cNvPicPr>
            <a:picLocks noGrp="1" noChangeAspect="1"/>
          </p:cNvPicPr>
          <p:nvPr>
            <p:ph idx="1"/>
          </p:nvPr>
        </p:nvPicPr>
        <p:blipFill>
          <a:blip r:embed="rId2" cstate="print"/>
          <a:stretch>
            <a:fillRect/>
          </a:stretch>
        </p:blipFill>
        <p:spPr>
          <a:xfrm>
            <a:off x="1259632" y="980728"/>
            <a:ext cx="7030748" cy="5273061"/>
          </a:xfrm>
          <a:ln>
            <a:solidFill>
              <a:schemeClr val="accent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340768"/>
            <a:ext cx="8229600" cy="4983832"/>
          </a:xfrm>
        </p:spPr>
        <p:txBody>
          <a:bodyPr>
            <a:normAutofit/>
          </a:bodyPr>
          <a:lstStyle/>
          <a:p>
            <a:r>
              <a:rPr lang="ru-RU" dirty="0" smtClean="0"/>
              <a:t>Всем известно, что </a:t>
            </a:r>
            <a:r>
              <a:rPr lang="ru-RU" b="1" dirty="0" smtClean="0">
                <a:solidFill>
                  <a:schemeClr val="accent3">
                    <a:lumMod val="75000"/>
                  </a:schemeClr>
                </a:solidFill>
              </a:rPr>
              <a:t>индейка является главным украшением стола в праздник Благодарения в Америке</a:t>
            </a:r>
            <a:r>
              <a:rPr lang="ru-RU" dirty="0" smtClean="0"/>
              <a:t>, но мало кто знает о том, что когда-то один из отцов-основателей США даже предложил заменить орла на изображении национального символа, индейкой. Этот и множество других увлекательных фактов, которые вы не знали про индейку, далее будут представлены вашему вниманию.</a:t>
            </a:r>
          </a:p>
          <a:p>
            <a:endParaRPr lang="ru-RU"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5203668688_5bcbe44dd3_b.jpg"/>
          <p:cNvPicPr>
            <a:picLocks noGrp="1" noChangeAspect="1"/>
          </p:cNvPicPr>
          <p:nvPr>
            <p:ph idx="1"/>
          </p:nvPr>
        </p:nvPicPr>
        <p:blipFill>
          <a:blip r:embed="rId2" cstate="print"/>
          <a:stretch>
            <a:fillRect/>
          </a:stretch>
        </p:blipFill>
        <p:spPr>
          <a:xfrm>
            <a:off x="899592" y="1052736"/>
            <a:ext cx="7688018" cy="5127848"/>
          </a:xfrm>
          <a:ln>
            <a:solidFill>
              <a:schemeClr val="accent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268760"/>
            <a:ext cx="8229600" cy="5055840"/>
          </a:xfrm>
        </p:spPr>
        <p:txBody>
          <a:bodyPr>
            <a:normAutofit/>
          </a:bodyPr>
          <a:lstStyle/>
          <a:p>
            <a:r>
              <a:rPr lang="ru-RU" sz="2800" b="1" dirty="0" smtClean="0">
                <a:solidFill>
                  <a:schemeClr val="accent3">
                    <a:lumMod val="75000"/>
                  </a:schemeClr>
                </a:solidFill>
              </a:rPr>
              <a:t>Индейки носят камни в своих желудках</a:t>
            </a:r>
            <a:r>
              <a:rPr lang="ru-RU" sz="2800" dirty="0" smtClean="0"/>
              <a:t>. Есть у индейки такая часть, за которую дети точно не станут бороться за праздничным столом в день Благодарения: часть желудка птицы, которую называют вторым желудком, содержит небольшие камни, проглатываемые птицей во время поисков пищи. </a:t>
            </a:r>
          </a:p>
          <a:p>
            <a:pPr>
              <a:buNone/>
            </a:pP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11894143483_51d6d111dc_b.jpg"/>
          <p:cNvPicPr>
            <a:picLocks noGrp="1" noChangeAspect="1"/>
          </p:cNvPicPr>
          <p:nvPr>
            <p:ph idx="1"/>
          </p:nvPr>
        </p:nvPicPr>
        <p:blipFill>
          <a:blip r:embed="rId2" cstate="print"/>
          <a:stretch>
            <a:fillRect/>
          </a:stretch>
        </p:blipFill>
        <p:spPr>
          <a:xfrm>
            <a:off x="755576" y="1196752"/>
            <a:ext cx="7676778" cy="5127848"/>
          </a:xfrm>
          <a:ln>
            <a:solidFill>
              <a:schemeClr val="accent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96752"/>
            <a:ext cx="8229600" cy="5127848"/>
          </a:xfrm>
        </p:spPr>
        <p:txBody>
          <a:bodyPr>
            <a:normAutofit/>
          </a:bodyPr>
          <a:lstStyle/>
          <a:p>
            <a:r>
              <a:rPr lang="ru-RU" b="1" dirty="0" smtClean="0">
                <a:solidFill>
                  <a:schemeClr val="accent3">
                    <a:lumMod val="75000"/>
                  </a:schemeClr>
                </a:solidFill>
              </a:rPr>
              <a:t>Индейки тоже краснеют от волнения</a:t>
            </a:r>
            <a:r>
              <a:rPr lang="ru-RU" dirty="0" smtClean="0"/>
              <a:t>. Когда индейка чем-то напугана, возбуждена, взволнована или больна, уязвимая кожа ее головы и шеи может превратиться из своего обычного бледно-розового или голубовато-серого цвета в красный, белый или синий. И в период сезона спаривания сережка у самца индейки становится алого цвета, отражая его повышенные уровни полового гормона. Мясистый придаток кожи, свисающий над клювом птицы, который называют "хоботом" также становится ярко-красным, когда птица возбуждена.</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854699984_d65e903a1e_b.jpg"/>
          <p:cNvPicPr>
            <a:picLocks noGrp="1" noChangeAspect="1"/>
          </p:cNvPicPr>
          <p:nvPr>
            <p:ph idx="1"/>
          </p:nvPr>
        </p:nvPicPr>
        <p:blipFill>
          <a:blip r:embed="rId2" cstate="print"/>
          <a:stretch>
            <a:fillRect/>
          </a:stretch>
        </p:blipFill>
        <p:spPr>
          <a:xfrm>
            <a:off x="539552" y="1196752"/>
            <a:ext cx="7862471" cy="5244207"/>
          </a:xfrm>
          <a:ln>
            <a:solidFill>
              <a:schemeClr val="accent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08720"/>
            <a:ext cx="8229600" cy="5415880"/>
          </a:xfrm>
        </p:spPr>
        <p:txBody>
          <a:bodyPr>
            <a:normAutofit/>
          </a:bodyPr>
          <a:lstStyle/>
          <a:p>
            <a:endParaRPr lang="ru-RU" dirty="0" smtClean="0"/>
          </a:p>
          <a:p>
            <a:r>
              <a:rPr lang="ru-RU" b="1" dirty="0" smtClean="0">
                <a:solidFill>
                  <a:schemeClr val="accent3">
                    <a:lumMod val="75000"/>
                  </a:schemeClr>
                </a:solidFill>
              </a:rPr>
              <a:t>Индейки обладают перископическим зрением</a:t>
            </a:r>
            <a:r>
              <a:rPr lang="ru-RU" dirty="0" smtClean="0"/>
              <a:t>. Многим охотникам, наверное, известно, что индейка обладает отличным зрением. Поскольку глаза птиц находятся по обе стороны их головы, индейкам присуще перископическое зрение, которое позволяет им видеть объекты, находящиеся не в прямом поле их зрения. Индейки, как описывается в книге Джеймса Диксона "Дикая индейка: строение и обитание", способна поворачивать голову на 360 градусов.</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37</TotalTime>
  <Words>715</Words>
  <Application>Microsoft Office PowerPoint</Application>
  <PresentationFormat>Экран (4:3)</PresentationFormat>
  <Paragraphs>32</Paragraphs>
  <Slides>19</Slides>
  <Notes>9</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Поток</vt:lpstr>
      <vt:lpstr>8 удивительных фактов из жизни индеек</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 удивительных фактов из жизни индеек</dc:title>
  <dc:subject>животные, птицы</dc:subject>
  <dc:creator>www.zooclub.ru</dc:creator>
  <cp:keywords>животные, птицы, индейки</cp:keywords>
  <dc:description>Данная презентация может быть использована в личных целях, но не может быть опубликована в интернете на других сайтах.</dc:description>
  <cp:lastModifiedBy>user1</cp:lastModifiedBy>
  <cp:revision>8</cp:revision>
  <dcterms:created xsi:type="dcterms:W3CDTF">2014-02-17T21:05:04Z</dcterms:created>
  <dcterms:modified xsi:type="dcterms:W3CDTF">2016-02-03T03:53:35Z</dcterms:modified>
  <cp:contentStatus>Окончательное</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