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5DE14B-6937-435E-9B26-2590F6B3330D}" type="datetimeFigureOut">
              <a:rPr lang="ru-RU" smtClean="0"/>
              <a:pPr/>
              <a:t>02.02.2016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FEBF3C-5677-48DE-87DC-B7D3E488E8D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http://zooclub.ru/samye/porody_golyh_koshek.shtml</a:t>
            </a:r>
            <a:endParaRPr lang="ru-RU" dirty="0"/>
          </a:p>
        </p:txBody>
      </p:sp>
      <p:sp>
        <p:nvSpPr>
          <p:cNvPr id="4" name="Номер слайда 3"/>
          <p:cNvSpPr>
            <a:spLocks noGrp="1"/>
          </p:cNvSpPr>
          <p:nvPr>
            <p:ph type="sldNum" sz="quarter" idx="10"/>
          </p:nvPr>
        </p:nvSpPr>
        <p:spPr/>
        <p:txBody>
          <a:bodyPr/>
          <a:lstStyle/>
          <a:p>
            <a:fld id="{9BFEBF3C-5677-48DE-87DC-B7D3E488E8D5}"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http://zooclub.ru/samye/porody_golyh_koshek.shtml</a:t>
            </a:r>
            <a:endParaRPr lang="ru-RU" dirty="0"/>
          </a:p>
        </p:txBody>
      </p:sp>
      <p:sp>
        <p:nvSpPr>
          <p:cNvPr id="4" name="Номер слайда 3"/>
          <p:cNvSpPr>
            <a:spLocks noGrp="1"/>
          </p:cNvSpPr>
          <p:nvPr>
            <p:ph type="sldNum" sz="quarter" idx="10"/>
          </p:nvPr>
        </p:nvSpPr>
        <p:spPr/>
        <p:txBody>
          <a:bodyPr/>
          <a:lstStyle/>
          <a:p>
            <a:fld id="{9BFEBF3C-5677-48DE-87DC-B7D3E488E8D5}" type="slidenum">
              <a:rPr lang="ru-RU" smtClean="0"/>
              <a:pPr/>
              <a:t>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http://zooclub.ru/samye/porody_golyh_koshek.shtml</a:t>
            </a:r>
            <a:endParaRPr lang="ru-RU" dirty="0"/>
          </a:p>
        </p:txBody>
      </p:sp>
      <p:sp>
        <p:nvSpPr>
          <p:cNvPr id="4" name="Номер слайда 3"/>
          <p:cNvSpPr>
            <a:spLocks noGrp="1"/>
          </p:cNvSpPr>
          <p:nvPr>
            <p:ph type="sldNum" sz="quarter" idx="10"/>
          </p:nvPr>
        </p:nvSpPr>
        <p:spPr/>
        <p:txBody>
          <a:bodyPr/>
          <a:lstStyle/>
          <a:p>
            <a:fld id="{9BFEBF3C-5677-48DE-87DC-B7D3E488E8D5}" type="slidenum">
              <a:rPr lang="ru-RU" smtClean="0"/>
              <a:pPr/>
              <a:t>5</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http://zooclub.ru/samye/porody_golyh_koshek.shtml</a:t>
            </a:r>
            <a:endParaRPr lang="ru-RU" dirty="0"/>
          </a:p>
        </p:txBody>
      </p:sp>
      <p:sp>
        <p:nvSpPr>
          <p:cNvPr id="4" name="Номер слайда 3"/>
          <p:cNvSpPr>
            <a:spLocks noGrp="1"/>
          </p:cNvSpPr>
          <p:nvPr>
            <p:ph type="sldNum" sz="quarter" idx="10"/>
          </p:nvPr>
        </p:nvSpPr>
        <p:spPr/>
        <p:txBody>
          <a:bodyPr/>
          <a:lstStyle/>
          <a:p>
            <a:fld id="{9BFEBF3C-5677-48DE-87DC-B7D3E488E8D5}" type="slidenum">
              <a:rPr lang="ru-RU" smtClean="0"/>
              <a:pPr/>
              <a:t>7</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http://zooclub.ru/samye/porody_golyh_koshek.shtml</a:t>
            </a:r>
            <a:endParaRPr lang="ru-RU" dirty="0"/>
          </a:p>
        </p:txBody>
      </p:sp>
      <p:sp>
        <p:nvSpPr>
          <p:cNvPr id="4" name="Номер слайда 3"/>
          <p:cNvSpPr>
            <a:spLocks noGrp="1"/>
          </p:cNvSpPr>
          <p:nvPr>
            <p:ph type="sldNum" sz="quarter" idx="10"/>
          </p:nvPr>
        </p:nvSpPr>
        <p:spPr/>
        <p:txBody>
          <a:bodyPr/>
          <a:lstStyle/>
          <a:p>
            <a:fld id="{9BFEBF3C-5677-48DE-87DC-B7D3E488E8D5}" type="slidenum">
              <a:rPr lang="ru-RU" smtClean="0"/>
              <a:pPr/>
              <a:t>9</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http://zooclub.ru/samye/porody_golyh_koshek.shtml</a:t>
            </a:r>
            <a:endParaRPr lang="ru-RU" dirty="0"/>
          </a:p>
        </p:txBody>
      </p:sp>
      <p:sp>
        <p:nvSpPr>
          <p:cNvPr id="4" name="Номер слайда 3"/>
          <p:cNvSpPr>
            <a:spLocks noGrp="1"/>
          </p:cNvSpPr>
          <p:nvPr>
            <p:ph type="sldNum" sz="quarter" idx="10"/>
          </p:nvPr>
        </p:nvSpPr>
        <p:spPr/>
        <p:txBody>
          <a:bodyPr/>
          <a:lstStyle/>
          <a:p>
            <a:fld id="{9BFEBF3C-5677-48DE-87DC-B7D3E488E8D5}" type="slidenum">
              <a:rPr lang="ru-RU" smtClean="0"/>
              <a:pPr/>
              <a:t>11</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http://zooclub.ru/samye/porody_golyh_koshek.shtml</a:t>
            </a:r>
            <a:endParaRPr lang="ru-RU" dirty="0"/>
          </a:p>
        </p:txBody>
      </p:sp>
      <p:sp>
        <p:nvSpPr>
          <p:cNvPr id="4" name="Номер слайда 3"/>
          <p:cNvSpPr>
            <a:spLocks noGrp="1"/>
          </p:cNvSpPr>
          <p:nvPr>
            <p:ph type="sldNum" sz="quarter" idx="10"/>
          </p:nvPr>
        </p:nvSpPr>
        <p:spPr/>
        <p:txBody>
          <a:bodyPr/>
          <a:lstStyle/>
          <a:p>
            <a:fld id="{9BFEBF3C-5677-48DE-87DC-B7D3E488E8D5}" type="slidenum">
              <a:rPr lang="ru-RU" smtClean="0"/>
              <a:pPr/>
              <a:t>13</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http://zooclub.ru/samye/porody_golyh_koshek.shtml</a:t>
            </a:r>
            <a:endParaRPr lang="ru-RU" dirty="0"/>
          </a:p>
        </p:txBody>
      </p:sp>
      <p:sp>
        <p:nvSpPr>
          <p:cNvPr id="4" name="Номер слайда 3"/>
          <p:cNvSpPr>
            <a:spLocks noGrp="1"/>
          </p:cNvSpPr>
          <p:nvPr>
            <p:ph type="sldNum" sz="quarter" idx="10"/>
          </p:nvPr>
        </p:nvSpPr>
        <p:spPr/>
        <p:txBody>
          <a:bodyPr/>
          <a:lstStyle/>
          <a:p>
            <a:fld id="{9BFEBF3C-5677-48DE-87DC-B7D3E488E8D5}" type="slidenum">
              <a:rPr lang="ru-RU" smtClean="0"/>
              <a:pPr/>
              <a:t>15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35071"/>
            <a:ext cx="7772400" cy="1470025"/>
          </a:xfrm>
        </p:spPr>
        <p:txBody>
          <a:bodyPr>
            <a:normAutofit/>
          </a:bodyPr>
          <a:lstStyle>
            <a:lvl1pPr algn="ctr" defTabSz="914400" rtl="0" eaLnBrk="1" latinLnBrk="0" hangingPunct="1">
              <a:spcBef>
                <a:spcPct val="0"/>
              </a:spcBef>
              <a:buNone/>
              <a:defRPr lang="ru-RU" sz="3600" b="0" i="0" kern="1200" dirty="0" smtClean="0">
                <a:solidFill>
                  <a:schemeClr val="accent5">
                    <a:lumMod val="50000"/>
                  </a:schemeClr>
                </a:solidFill>
                <a:effectLst>
                  <a:outerShdw blurRad="38100" dist="38100" dir="2700000" algn="tl">
                    <a:srgbClr val="000000">
                      <a:alpha val="43137"/>
                    </a:srgbClr>
                  </a:outerShdw>
                </a:effectLst>
                <a:latin typeface="Cambria" pitchFamily="18" charset="0"/>
                <a:ea typeface="+mj-ea"/>
                <a:cs typeface="+mj-cs"/>
              </a:defRPr>
            </a:lvl1pPr>
          </a:lstStyle>
          <a:p>
            <a:r>
              <a:rPr lang="ru-RU" dirty="0" smtClean="0"/>
              <a:t>ОБРАЗЕЦ ЗАГОЛОВКА</a:t>
            </a:r>
            <a:endParaRPr lang="ru-RU" dirty="0"/>
          </a:p>
        </p:txBody>
      </p:sp>
      <p:sp>
        <p:nvSpPr>
          <p:cNvPr id="3" name="Subtitle 2"/>
          <p:cNvSpPr>
            <a:spLocks noGrp="1"/>
          </p:cNvSpPr>
          <p:nvPr>
            <p:ph type="subTitle" idx="1"/>
          </p:nvPr>
        </p:nvSpPr>
        <p:spPr>
          <a:xfrm>
            <a:off x="1371600" y="2890846"/>
            <a:ext cx="6400800" cy="1752600"/>
          </a:xfrm>
        </p:spPr>
        <p:txBody>
          <a:bodyPr/>
          <a:lstStyle>
            <a:lvl1pPr marL="0" indent="0" algn="ctr">
              <a:buNone/>
              <a:defRPr lang="en-US" sz="2400" kern="1200" dirty="0" smtClean="0">
                <a:solidFill>
                  <a:schemeClr val="accent5">
                    <a:lumMod val="75000"/>
                  </a:schemeClr>
                </a:solidFill>
                <a:latin typeface="Cambria" pitchFamily="18" charset="0"/>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dirty="0"/>
          </a:p>
        </p:txBody>
      </p:sp>
      <p:sp>
        <p:nvSpPr>
          <p:cNvPr id="4" name="Date Placeholder 3"/>
          <p:cNvSpPr>
            <a:spLocks noGrp="1"/>
          </p:cNvSpPr>
          <p:nvPr>
            <p:ph type="dt" sz="half" idx="10"/>
          </p:nvPr>
        </p:nvSpPr>
        <p:spPr/>
        <p:txBody>
          <a:bodyPr/>
          <a:lstStyle/>
          <a:p>
            <a:fld id="{8C3AB412-8BB5-4CE0-9B1A-DD7C9C56D02A}" type="datetimeFigureOut">
              <a:rPr lang="ru-RU" smtClean="0"/>
              <a:pPr/>
              <a:t>02.02.2016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C768EE-C8E1-4251-B582-79DB86C0D03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ru-RU" dirty="0" smtClean="0"/>
              <a:t>ОБРАЗЕЦ ЗАГОЛОВКА</a:t>
            </a:r>
            <a:endParaRPr lang="ru-RU"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Date Placeholder 3"/>
          <p:cNvSpPr>
            <a:spLocks noGrp="1"/>
          </p:cNvSpPr>
          <p:nvPr>
            <p:ph type="dt" sz="half" idx="10"/>
          </p:nvPr>
        </p:nvSpPr>
        <p:spPr/>
        <p:txBody>
          <a:bodyPr/>
          <a:lstStyle/>
          <a:p>
            <a:fld id="{8C3AB412-8BB5-4CE0-9B1A-DD7C9C56D02A}" type="datetimeFigureOut">
              <a:rPr lang="ru-RU" smtClean="0"/>
              <a:pPr/>
              <a:t>02.02.2016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C768EE-C8E1-4251-B582-79DB86C0D03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274638"/>
            <a:ext cx="2057400" cy="5851525"/>
          </a:xfrm>
        </p:spPr>
        <p:txBody>
          <a:bodyPr vert="eaVert"/>
          <a:lstStyle/>
          <a:p>
            <a:r>
              <a:rPr lang="ru-RU" dirty="0" smtClean="0"/>
              <a:t>ОБРАЗЕЦ ЗАГОЛОВКА</a:t>
            </a:r>
            <a:endParaRPr lang="ru-RU"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Date Placeholder 3"/>
          <p:cNvSpPr>
            <a:spLocks noGrp="1"/>
          </p:cNvSpPr>
          <p:nvPr>
            <p:ph type="dt" sz="half" idx="10"/>
          </p:nvPr>
        </p:nvSpPr>
        <p:spPr/>
        <p:txBody>
          <a:bodyPr/>
          <a:lstStyle/>
          <a:p>
            <a:fld id="{8C3AB412-8BB5-4CE0-9B1A-DD7C9C56D02A}" type="datetimeFigureOut">
              <a:rPr lang="ru-RU" smtClean="0"/>
              <a:pPr/>
              <a:t>02.02.2016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C768EE-C8E1-4251-B582-79DB86C0D03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ru-RU" dirty="0" smtClean="0"/>
              <a:t>ОБРАЗЕЦ ЗАГОЛОВКА</a:t>
            </a:r>
            <a:endParaRPr lang="ru-RU"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Date Placeholder 3"/>
          <p:cNvSpPr>
            <a:spLocks noGrp="1"/>
          </p:cNvSpPr>
          <p:nvPr>
            <p:ph type="dt" sz="half" idx="10"/>
          </p:nvPr>
        </p:nvSpPr>
        <p:spPr/>
        <p:txBody>
          <a:bodyPr/>
          <a:lstStyle/>
          <a:p>
            <a:fld id="{8C3AB412-8BB5-4CE0-9B1A-DD7C9C56D02A}" type="datetimeFigureOut">
              <a:rPr lang="ru-RU" smtClean="0"/>
              <a:pPr/>
              <a:t>02.02.2016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C768EE-C8E1-4251-B582-79DB86C0D03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ru-RU" dirty="0" smtClean="0"/>
              <a:t>ОБРАЗЕЦ ЗАГОЛОВКА</a:t>
            </a:r>
            <a:endParaRPr lang="ru-RU"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lang="en-US" sz="2400" kern="1200" dirty="0" smtClean="0">
                <a:solidFill>
                  <a:schemeClr val="accent5">
                    <a:lumMod val="75000"/>
                  </a:schemeClr>
                </a:solidFill>
                <a:latin typeface="Cambria" pitchFamily="18" charset="0"/>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C3AB412-8BB5-4CE0-9B1A-DD7C9C56D02A}" type="datetimeFigureOut">
              <a:rPr lang="ru-RU" smtClean="0"/>
              <a:pPr/>
              <a:t>02.02.2016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C768EE-C8E1-4251-B582-79DB86C0D03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ru-RU" dirty="0" smtClean="0"/>
              <a:t>ОБРАЗЕЦ ЗАГОЛОВКА</a:t>
            </a:r>
            <a:endParaRPr lang="ru-RU"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Date Placeholder 4"/>
          <p:cNvSpPr>
            <a:spLocks noGrp="1"/>
          </p:cNvSpPr>
          <p:nvPr>
            <p:ph type="dt" sz="half" idx="10"/>
          </p:nvPr>
        </p:nvSpPr>
        <p:spPr/>
        <p:txBody>
          <a:bodyPr/>
          <a:lstStyle/>
          <a:p>
            <a:fld id="{8C3AB412-8BB5-4CE0-9B1A-DD7C9C56D02A}" type="datetimeFigureOut">
              <a:rPr lang="ru-RU" smtClean="0"/>
              <a:pPr/>
              <a:t>02.02.2016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8C768EE-C8E1-4251-B582-79DB86C0D03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ru-RU" dirty="0" smtClean="0"/>
              <a:t>ОБРАЗЕЦ ЗАГОЛОВКА</a:t>
            </a:r>
            <a:endParaRPr lang="ru-R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Date Placeholder 6"/>
          <p:cNvSpPr>
            <a:spLocks noGrp="1"/>
          </p:cNvSpPr>
          <p:nvPr>
            <p:ph type="dt" sz="half" idx="10"/>
          </p:nvPr>
        </p:nvSpPr>
        <p:spPr/>
        <p:txBody>
          <a:bodyPr/>
          <a:lstStyle/>
          <a:p>
            <a:fld id="{8C3AB412-8BB5-4CE0-9B1A-DD7C9C56D02A}" type="datetimeFigureOut">
              <a:rPr lang="ru-RU" smtClean="0"/>
              <a:pPr/>
              <a:t>02.02.2016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8C768EE-C8E1-4251-B582-79DB86C0D03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ru-RU" dirty="0" smtClean="0"/>
              <a:t>ОБРАЗЕЦ ЗАГОЛОВКА</a:t>
            </a:r>
            <a:endParaRPr lang="ru-RU" dirty="0"/>
          </a:p>
        </p:txBody>
      </p:sp>
      <p:sp>
        <p:nvSpPr>
          <p:cNvPr id="3" name="Date Placeholder 2"/>
          <p:cNvSpPr>
            <a:spLocks noGrp="1"/>
          </p:cNvSpPr>
          <p:nvPr>
            <p:ph type="dt" sz="half" idx="10"/>
          </p:nvPr>
        </p:nvSpPr>
        <p:spPr/>
        <p:txBody>
          <a:bodyPr/>
          <a:lstStyle/>
          <a:p>
            <a:fld id="{8C3AB412-8BB5-4CE0-9B1A-DD7C9C56D02A}" type="datetimeFigureOut">
              <a:rPr lang="ru-RU" smtClean="0"/>
              <a:pPr/>
              <a:t>02.02.2016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8C768EE-C8E1-4251-B582-79DB86C0D03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3AB412-8BB5-4CE0-9B1A-DD7C9C56D02A}" type="datetimeFigureOut">
              <a:rPr lang="ru-RU" smtClean="0"/>
              <a:pPr/>
              <a:t>02.02.2016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8C768EE-C8E1-4251-B582-79DB86C0D03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p:spPr>
        <p:txBody>
          <a:bodyPr anchor="b"/>
          <a:lstStyle>
            <a:lvl1pPr algn="l">
              <a:defRPr sz="2000" b="1"/>
            </a:lvl1pPr>
          </a:lstStyle>
          <a:p>
            <a:r>
              <a:rPr lang="ru-RU" dirty="0" smtClean="0"/>
              <a:t>ОБРАЗЕЦ ЗАГОЛОВКА</a:t>
            </a:r>
            <a:endParaRPr lang="ru-RU"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C3AB412-8BB5-4CE0-9B1A-DD7C9C56D02A}" type="datetimeFigureOut">
              <a:rPr lang="ru-RU" smtClean="0"/>
              <a:pPr/>
              <a:t>02.02.2016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8C768EE-C8E1-4251-B582-79DB86C0D03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p:spPr>
        <p:txBody>
          <a:bodyPr anchor="b"/>
          <a:lstStyle>
            <a:lvl1pPr algn="l">
              <a:defRPr sz="2000" b="1"/>
            </a:lvl1pPr>
          </a:lstStyle>
          <a:p>
            <a:r>
              <a:rPr lang="ru-RU" dirty="0" smtClean="0"/>
              <a:t>ОБРАЗЕЦ ЗАГОЛОВКА</a:t>
            </a:r>
            <a:endParaRPr lang="ru-RU"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C3AB412-8BB5-4CE0-9B1A-DD7C9C56D02A}" type="datetimeFigureOut">
              <a:rPr lang="ru-RU" smtClean="0"/>
              <a:pPr/>
              <a:t>02.02.2016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8C768EE-C8E1-4251-B582-79DB86C0D03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3AB412-8BB5-4CE0-9B1A-DD7C9C56D02A}" type="datetimeFigureOut">
              <a:rPr lang="ru-RU" smtClean="0"/>
              <a:pPr/>
              <a:t>02.02.2016</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768EE-C8E1-4251-B582-79DB86C0D03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lang="ru-RU" sz="3600" b="0" i="0" kern="1200" dirty="0" smtClean="0">
          <a:solidFill>
            <a:schemeClr val="accent5">
              <a:lumMod val="50000"/>
            </a:schemeClr>
          </a:solidFill>
          <a:effectLst>
            <a:outerShdw blurRad="38100" dist="38100" dir="2700000" algn="tl">
              <a:srgbClr val="000000">
                <a:alpha val="43137"/>
              </a:srgbClr>
            </a:outerShdw>
          </a:effectLst>
          <a:latin typeface="Cambr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accent5">
              <a:lumMod val="50000"/>
            </a:schemeClr>
          </a:solidFill>
          <a:latin typeface="Cambr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5">
              <a:lumMod val="50000"/>
            </a:schemeClr>
          </a:solidFill>
          <a:latin typeface="Cambria"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accent5">
              <a:lumMod val="50000"/>
            </a:schemeClr>
          </a:solidFill>
          <a:latin typeface="Cambria"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5">
              <a:lumMod val="50000"/>
            </a:schemeClr>
          </a:solidFill>
          <a:latin typeface="Cambria"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accent5">
              <a:lumMod val="50000"/>
            </a:schemeClr>
          </a:solidFill>
          <a:latin typeface="Cambr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pc="-150" dirty="0" smtClean="0"/>
              <a:t>Самые распространенные породы голых кошек</a:t>
            </a:r>
            <a:endParaRPr lang="ru-RU" spc="-150" dirty="0"/>
          </a:p>
        </p:txBody>
      </p:sp>
      <p:sp>
        <p:nvSpPr>
          <p:cNvPr id="3" name="Подзаголовок 2"/>
          <p:cNvSpPr>
            <a:spLocks noGrp="1"/>
          </p:cNvSpPr>
          <p:nvPr>
            <p:ph type="subTitle" idx="1"/>
          </p:nvPr>
        </p:nvSpPr>
        <p:spPr/>
        <p:txBody>
          <a:bodyPr>
            <a:normAutofit fontScale="92500" lnSpcReduction="20000"/>
          </a:bodyPr>
          <a:lstStyle/>
          <a:p>
            <a:r>
              <a:rPr lang="ru-RU" dirty="0" smtClean="0">
                <a:solidFill>
                  <a:schemeClr val="accent5">
                    <a:lumMod val="50000"/>
                  </a:schemeClr>
                </a:solidFill>
              </a:rPr>
              <a:t>Голые кошки существовали еще в Древнем Египте. Долгое время они были позабыты мировой общественностью, но не только не исчезли, но и распространились практически по всем континентам, а к началу 20 века голые кошки уже появились на выставках.</a:t>
            </a:r>
            <a:endParaRPr lang="ru-RU" dirty="0">
              <a:solidFill>
                <a:schemeClr val="accent5">
                  <a:lumMod val="50000"/>
                </a:schemeClr>
              </a:solidFill>
            </a:endParaRPr>
          </a:p>
        </p:txBody>
      </p:sp>
      <p:sp>
        <p:nvSpPr>
          <p:cNvPr id="4" name="TextBox 3"/>
          <p:cNvSpPr txBox="1"/>
          <p:nvPr/>
        </p:nvSpPr>
        <p:spPr>
          <a:xfrm>
            <a:off x="179512" y="6309320"/>
            <a:ext cx="1583319" cy="338554"/>
          </a:xfrm>
          <a:prstGeom prst="rect">
            <a:avLst/>
          </a:prstGeom>
          <a:noFill/>
        </p:spPr>
        <p:txBody>
          <a:bodyPr wrap="none" rtlCol="0">
            <a:spAutoFit/>
          </a:bodyPr>
          <a:lstStyle/>
          <a:p>
            <a:r>
              <a:rPr lang="en-US" sz="1600" b="1" dirty="0" smtClean="0"/>
              <a:t>www.zooclub.ru</a:t>
            </a:r>
            <a:endParaRPr lang="ru-RU" sz="1600" b="1" dirty="0"/>
          </a:p>
        </p:txBody>
      </p:sp>
      <p:pic>
        <p:nvPicPr>
          <p:cNvPr id="5" name="Рисунок 4" descr="30.gif"/>
          <p:cNvPicPr>
            <a:picLocks noChangeAspect="1"/>
          </p:cNvPicPr>
          <p:nvPr/>
        </p:nvPicPr>
        <p:blipFill>
          <a:blip r:embed="rId3" cstate="print"/>
          <a:stretch>
            <a:fillRect/>
          </a:stretch>
        </p:blipFill>
        <p:spPr>
          <a:xfrm>
            <a:off x="5364088" y="4653136"/>
            <a:ext cx="3373347" cy="187220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lstStyle/>
          <a:p>
            <a:r>
              <a:rPr lang="ru-RU" dirty="0"/>
              <a:t>Эльф</a:t>
            </a:r>
          </a:p>
        </p:txBody>
      </p:sp>
      <p:pic>
        <p:nvPicPr>
          <p:cNvPr id="4" name="Содержимое 3" descr="7840.jpg"/>
          <p:cNvPicPr>
            <a:picLocks noGrp="1" noChangeAspect="1"/>
          </p:cNvPicPr>
          <p:nvPr>
            <p:ph idx="1"/>
          </p:nvPr>
        </p:nvPicPr>
        <p:blipFill>
          <a:blip r:embed="rId2" cstate="print"/>
          <a:stretch>
            <a:fillRect/>
          </a:stretch>
        </p:blipFill>
        <p:spPr>
          <a:xfrm>
            <a:off x="1403648" y="973548"/>
            <a:ext cx="6696744" cy="5602942"/>
          </a:xfrm>
          <a:ln>
            <a:solidFill>
              <a:schemeClr val="tx2">
                <a:lumMod val="75000"/>
              </a:schemeClr>
            </a:solid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289451"/>
          </a:xfrm>
        </p:spPr>
        <p:txBody>
          <a:bodyPr>
            <a:normAutofit fontScale="92500" lnSpcReduction="20000"/>
          </a:bodyPr>
          <a:lstStyle/>
          <a:p>
            <a:r>
              <a:rPr lang="ru-RU" dirty="0" smtClean="0"/>
              <a:t>В отличие от украинских левкоев, уши которых свисают, как у </a:t>
            </a:r>
            <a:r>
              <a:rPr lang="ru-RU" dirty="0" err="1" smtClean="0"/>
              <a:t>скоттиш-фолдов</a:t>
            </a:r>
            <a:r>
              <a:rPr lang="ru-RU" dirty="0" smtClean="0"/>
              <a:t>, кошки породы </a:t>
            </a:r>
            <a:r>
              <a:rPr lang="ru-RU" b="1" dirty="0" smtClean="0"/>
              <a:t>эльф</a:t>
            </a:r>
            <a:r>
              <a:rPr lang="ru-RU" dirty="0" smtClean="0"/>
              <a:t> имеют загибающиеся к затылку кончики ушей. Благодаря им, порода и получила это </a:t>
            </a:r>
            <a:r>
              <a:rPr lang="ru-RU" dirty="0" err="1" smtClean="0"/>
              <a:t>фэнтезийное</a:t>
            </a:r>
            <a:r>
              <a:rPr lang="ru-RU" dirty="0" smtClean="0"/>
              <a:t> название. Эльфы также лишены волосяного покрова и относятся к голым кошкам. Своей необычной внешностью они обязаны  американским </a:t>
            </a:r>
            <a:r>
              <a:rPr lang="ru-RU" dirty="0" err="1" smtClean="0"/>
              <a:t>керлам</a:t>
            </a:r>
            <a:r>
              <a:rPr lang="ru-RU" dirty="0" smtClean="0"/>
              <a:t> и сфинксам, которых скрестили между собой. Работа по выведению этой породы началась в 90-х годах 20 века. Однако эльфы все еще остаются непризнанной породой. </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lstStyle/>
          <a:p>
            <a:r>
              <a:rPr lang="ru-RU" dirty="0" err="1"/>
              <a:t>Бамбино</a:t>
            </a:r>
            <a:endParaRPr lang="ru-RU" dirty="0"/>
          </a:p>
        </p:txBody>
      </p:sp>
      <p:pic>
        <p:nvPicPr>
          <p:cNvPr id="4" name="Содержимое 3" descr="3787.jpg"/>
          <p:cNvPicPr>
            <a:picLocks noGrp="1" noChangeAspect="1"/>
          </p:cNvPicPr>
          <p:nvPr>
            <p:ph idx="1"/>
          </p:nvPr>
        </p:nvPicPr>
        <p:blipFill>
          <a:blip r:embed="rId2" cstate="print"/>
          <a:stretch>
            <a:fillRect/>
          </a:stretch>
        </p:blipFill>
        <p:spPr>
          <a:xfrm>
            <a:off x="1403648" y="1196752"/>
            <a:ext cx="6264696" cy="5308505"/>
          </a:xfrm>
          <a:ln>
            <a:solidFill>
              <a:schemeClr val="tx2">
                <a:lumMod val="75000"/>
              </a:schemeClr>
            </a:solid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fontScale="92500" lnSpcReduction="10000"/>
          </a:bodyPr>
          <a:lstStyle/>
          <a:p>
            <a:r>
              <a:rPr lang="ru-RU" dirty="0" smtClean="0"/>
              <a:t>Кошки породы </a:t>
            </a:r>
            <a:r>
              <a:rPr lang="ru-RU" b="1" dirty="0" err="1" smtClean="0"/>
              <a:t>бамбино</a:t>
            </a:r>
            <a:r>
              <a:rPr lang="ru-RU" dirty="0" smtClean="0"/>
              <a:t> выглядят как маленькие  таксы. У них мускулистое округлое тело, заостренная морда, большие остроконечные уши и миндалевидные глаза. Эти особенности, а также складки на теле, </a:t>
            </a:r>
            <a:r>
              <a:rPr lang="ru-RU" dirty="0" err="1" smtClean="0"/>
              <a:t>бамбино</a:t>
            </a:r>
            <a:r>
              <a:rPr lang="ru-RU" dirty="0" smtClean="0"/>
              <a:t> унаследовали от сфинксов, а сильно укороченные конечности – от  </a:t>
            </a:r>
            <a:r>
              <a:rPr lang="ru-RU" dirty="0" err="1" smtClean="0"/>
              <a:t>манчкина</a:t>
            </a:r>
            <a:r>
              <a:rPr lang="ru-RU" dirty="0" smtClean="0"/>
              <a:t>. В отличие от сфинксов, складки </a:t>
            </a:r>
            <a:r>
              <a:rPr lang="ru-RU" dirty="0" err="1" smtClean="0"/>
              <a:t>бамбино</a:t>
            </a:r>
            <a:r>
              <a:rPr lang="ru-RU" dirty="0" smtClean="0"/>
              <a:t> не так сильно выражены. Несмотря на короткие конечности, кошки этой породы очень проворные, хоть и не могут забираться на высокую мебель. Они умные, общительные и игривые. </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lstStyle/>
          <a:p>
            <a:r>
              <a:rPr lang="ru-RU" dirty="0" smtClean="0"/>
              <a:t>Гавайская </a:t>
            </a:r>
            <a:r>
              <a:rPr lang="ru-RU" dirty="0"/>
              <a:t>бесшерстная</a:t>
            </a:r>
          </a:p>
        </p:txBody>
      </p:sp>
      <p:pic>
        <p:nvPicPr>
          <p:cNvPr id="4" name="Содержимое 3" descr="7839.jpg"/>
          <p:cNvPicPr>
            <a:picLocks noGrp="1" noChangeAspect="1"/>
          </p:cNvPicPr>
          <p:nvPr>
            <p:ph idx="1"/>
          </p:nvPr>
        </p:nvPicPr>
        <p:blipFill>
          <a:blip r:embed="rId2" cstate="print"/>
          <a:stretch>
            <a:fillRect/>
          </a:stretch>
        </p:blipFill>
        <p:spPr>
          <a:xfrm>
            <a:off x="683568" y="1916832"/>
            <a:ext cx="7682818" cy="3649339"/>
          </a:xfrm>
          <a:ln>
            <a:solidFill>
              <a:schemeClr val="tx2">
                <a:lumMod val="75000"/>
              </a:schemeClr>
            </a:solid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08720"/>
            <a:ext cx="8229600" cy="5217443"/>
          </a:xfrm>
        </p:spPr>
        <p:txBody>
          <a:bodyPr>
            <a:normAutofit fontScale="77500" lnSpcReduction="20000"/>
          </a:bodyPr>
          <a:lstStyle/>
          <a:p>
            <a:r>
              <a:rPr lang="ru-RU" dirty="0" smtClean="0"/>
              <a:t>Кошки породы </a:t>
            </a:r>
            <a:r>
              <a:rPr lang="ru-RU" b="1" dirty="0" err="1" smtClean="0"/>
              <a:t>кохона</a:t>
            </a:r>
            <a:r>
              <a:rPr lang="ru-RU" dirty="0" smtClean="0"/>
              <a:t> внешне похожи на обычных сфинксов. Тем не менее, считается, что никакого родства с ними </a:t>
            </a:r>
            <a:r>
              <a:rPr lang="ru-RU" dirty="0" err="1" smtClean="0"/>
              <a:t>кохона</a:t>
            </a:r>
            <a:r>
              <a:rPr lang="ru-RU" dirty="0" smtClean="0"/>
              <a:t> не имеет. Возникла эта порода естественным путем (без вмешательства человека) на Гавайях. В переводе с местного наречия «</a:t>
            </a:r>
            <a:r>
              <a:rPr lang="ru-RU" dirty="0" err="1" smtClean="0"/>
              <a:t>кохона</a:t>
            </a:r>
            <a:r>
              <a:rPr lang="ru-RU" dirty="0" smtClean="0"/>
              <a:t>» означает «лысая». В отличие от сфинксов, у которых кожа на ощупь напоминает бархат или персик, кожа гавайских бесшерстных кошек похожа на расплавленный воск. Дело в том, что представители этой породы лишены волосяных луковиц, то есть рост волос в принципе невозможен. Как и почему возникла эта мутация, ученым неизвестно. Как бы то ни было, </a:t>
            </a:r>
            <a:r>
              <a:rPr lang="ru-RU" b="1" dirty="0" err="1" smtClean="0"/>
              <a:t>кохона</a:t>
            </a:r>
            <a:r>
              <a:rPr lang="ru-RU" b="1" dirty="0" smtClean="0"/>
              <a:t> – единственная по-настоящему голая порода кошек.</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ru-RU" dirty="0"/>
              <a:t>Канадский сфинкс</a:t>
            </a:r>
          </a:p>
        </p:txBody>
      </p:sp>
      <p:pic>
        <p:nvPicPr>
          <p:cNvPr id="4" name="Содержимое 3" descr="7836.jpg"/>
          <p:cNvPicPr>
            <a:picLocks noGrp="1" noChangeAspect="1"/>
          </p:cNvPicPr>
          <p:nvPr>
            <p:ph idx="1"/>
          </p:nvPr>
        </p:nvPicPr>
        <p:blipFill>
          <a:blip r:embed="rId2" cstate="print"/>
          <a:stretch>
            <a:fillRect/>
          </a:stretch>
        </p:blipFill>
        <p:spPr>
          <a:xfrm>
            <a:off x="827584" y="1334343"/>
            <a:ext cx="7416824" cy="4944549"/>
          </a:xfrm>
          <a:ln>
            <a:solidFill>
              <a:schemeClr val="tx2">
                <a:lumMod val="75000"/>
              </a:schemeClr>
            </a:solid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p:spPr>
        <p:txBody>
          <a:bodyPr>
            <a:normAutofit fontScale="85000" lnSpcReduction="10000"/>
          </a:bodyPr>
          <a:lstStyle/>
          <a:p>
            <a:r>
              <a:rPr lang="ru-RU" b="1" dirty="0" smtClean="0"/>
              <a:t>Канадские сфинксы </a:t>
            </a:r>
            <a:r>
              <a:rPr lang="ru-RU" dirty="0" smtClean="0"/>
              <a:t>– бесшерстные кошки, выведенные в декоративных целях. Их внешний вид очень необычен и притягателен. Кошки обладают невероятно плавными, округлыми линиями тела. Их туловище полностью лишено волос и имеет многочисленные складки. Тело новорожденных котят полностью покрыто складками, которые с возрастов уменьшаются. У канадских сфинксов большие красивые глаза. Их обворожительный блеск дал этой разновидности сфинксов прозвище «лунная кошка». Интересно, что в идеале живот кошек этой породы должен быть похож на шарик.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lstStyle/>
          <a:p>
            <a:r>
              <a:rPr lang="ru-RU" dirty="0"/>
              <a:t>Донской сфинкс</a:t>
            </a:r>
          </a:p>
        </p:txBody>
      </p:sp>
      <p:pic>
        <p:nvPicPr>
          <p:cNvPr id="4" name="Содержимое 3" descr="7838.jpg"/>
          <p:cNvPicPr>
            <a:picLocks noGrp="1" noChangeAspect="1"/>
          </p:cNvPicPr>
          <p:nvPr>
            <p:ph idx="1"/>
          </p:nvPr>
        </p:nvPicPr>
        <p:blipFill>
          <a:blip r:embed="rId2" cstate="print"/>
          <a:stretch>
            <a:fillRect/>
          </a:stretch>
        </p:blipFill>
        <p:spPr>
          <a:xfrm>
            <a:off x="827584" y="1222888"/>
            <a:ext cx="7704856" cy="5136570"/>
          </a:xfrm>
          <a:ln>
            <a:solidFill>
              <a:schemeClr val="tx2">
                <a:lumMod val="75000"/>
              </a:schemeClr>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08720"/>
            <a:ext cx="8229600" cy="5217443"/>
          </a:xfrm>
        </p:spPr>
        <p:txBody>
          <a:bodyPr>
            <a:normAutofit/>
          </a:bodyPr>
          <a:lstStyle/>
          <a:p>
            <a:r>
              <a:rPr lang="ru-RU" b="1" dirty="0" smtClean="0"/>
              <a:t>Донские сфинксы </a:t>
            </a:r>
            <a:r>
              <a:rPr lang="ru-RU" dirty="0" smtClean="0"/>
              <a:t>– одна из разновидностей голых кошек. Сегодняшнее название эта порода получила не сразу. Поначалу она носила название просто «донская кошка», затем название сменилось на «русская бесшерстная». Пытались даже присвоить породе название «русский </a:t>
            </a:r>
            <a:r>
              <a:rPr lang="ru-RU" dirty="0" err="1" smtClean="0"/>
              <a:t>лысак</a:t>
            </a:r>
            <a:r>
              <a:rPr lang="ru-RU" dirty="0" smtClean="0"/>
              <a:t>», но, благо, не прижилось.</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dirty="0"/>
              <a:t>Петербургский сфинкс</a:t>
            </a:r>
          </a:p>
        </p:txBody>
      </p:sp>
      <p:pic>
        <p:nvPicPr>
          <p:cNvPr id="4" name="Содержимое 3" descr="6690.jpg"/>
          <p:cNvPicPr>
            <a:picLocks noGrp="1" noChangeAspect="1"/>
          </p:cNvPicPr>
          <p:nvPr>
            <p:ph idx="1"/>
          </p:nvPr>
        </p:nvPicPr>
        <p:blipFill>
          <a:blip r:embed="rId2" cstate="print"/>
          <a:stretch>
            <a:fillRect/>
          </a:stretch>
        </p:blipFill>
        <p:spPr>
          <a:xfrm>
            <a:off x="971600" y="1270892"/>
            <a:ext cx="7488832" cy="4992555"/>
          </a:xfrm>
          <a:ln>
            <a:solidFill>
              <a:schemeClr val="tx2">
                <a:lumMod val="75000"/>
              </a:schemeClr>
            </a:solid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p:spPr>
        <p:txBody>
          <a:bodyPr>
            <a:normAutofit/>
          </a:bodyPr>
          <a:lstStyle/>
          <a:p>
            <a:r>
              <a:rPr lang="ru-RU" b="1" dirty="0" err="1" smtClean="0"/>
              <a:t>Петерболд</a:t>
            </a:r>
            <a:r>
              <a:rPr lang="ru-RU" dirty="0" smtClean="0"/>
              <a:t> внешне напоминает обыкновенную ориентальную кошку только без шерсти. В случае этой породы внешность – не обманчива. </a:t>
            </a:r>
            <a:r>
              <a:rPr lang="ru-RU" dirty="0" err="1" smtClean="0"/>
              <a:t>Петерболды</a:t>
            </a:r>
            <a:r>
              <a:rPr lang="ru-RU" dirty="0" smtClean="0"/>
              <a:t> получились путем скрещивания  ориентальной кошки и донского сфинкса. У них узкая и удлиненная голова, миндалевидные большие глаза, стройное тело, длинные конечности и аккуратные лапы.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ru-RU" dirty="0"/>
              <a:t>Украинский левкой</a:t>
            </a:r>
          </a:p>
        </p:txBody>
      </p:sp>
      <p:pic>
        <p:nvPicPr>
          <p:cNvPr id="4" name="Содержимое 3" descr="3743.jpg"/>
          <p:cNvPicPr>
            <a:picLocks noGrp="1" noChangeAspect="1"/>
          </p:cNvPicPr>
          <p:nvPr>
            <p:ph idx="1"/>
          </p:nvPr>
        </p:nvPicPr>
        <p:blipFill>
          <a:blip r:embed="rId2" cstate="print"/>
          <a:stretch>
            <a:fillRect/>
          </a:stretch>
        </p:blipFill>
        <p:spPr>
          <a:xfrm>
            <a:off x="827584" y="1318898"/>
            <a:ext cx="7560840" cy="5040560"/>
          </a:xfrm>
          <a:ln>
            <a:solidFill>
              <a:schemeClr val="tx2">
                <a:lumMod val="75000"/>
              </a:schemeClr>
            </a:solid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289451"/>
          </a:xfrm>
        </p:spPr>
        <p:txBody>
          <a:bodyPr>
            <a:normAutofit fontScale="92500" lnSpcReduction="20000"/>
          </a:bodyPr>
          <a:lstStyle/>
          <a:p>
            <a:r>
              <a:rPr lang="ru-RU" dirty="0" smtClean="0"/>
              <a:t>Порода </a:t>
            </a:r>
            <a:r>
              <a:rPr lang="ru-RU" b="1" dirty="0" smtClean="0"/>
              <a:t>украинский левкой </a:t>
            </a:r>
            <a:r>
              <a:rPr lang="ru-RU" dirty="0" smtClean="0"/>
              <a:t>была выведена в Киеве около 10 лет назад. Кошки, полученные в результате вязки  </a:t>
            </a:r>
            <a:r>
              <a:rPr lang="ru-RU" dirty="0" err="1" smtClean="0"/>
              <a:t>скоттиш-фолда</a:t>
            </a:r>
            <a:r>
              <a:rPr lang="ru-RU" dirty="0" smtClean="0"/>
              <a:t> и донского сфинкса, сочетают в себе особенности обеих пород. Украинские левкои бесшерстые, но допускается наличие </a:t>
            </a:r>
            <a:r>
              <a:rPr lang="ru-RU" dirty="0" err="1" smtClean="0"/>
              <a:t>браша</a:t>
            </a:r>
            <a:r>
              <a:rPr lang="ru-RU" dirty="0" smtClean="0"/>
              <a:t> по всему телу (небольшой пушок). Также имеются складки в области головы, шеи, живота и паха. Складки более сглажены, но не настолько выражены, чем у донского сфинкса. Вислоухость досталась этим кошкам от </a:t>
            </a:r>
            <a:r>
              <a:rPr lang="ru-RU" dirty="0" err="1" smtClean="0"/>
              <a:t>скоттиш-фолда</a:t>
            </a:r>
            <a:r>
              <a:rPr lang="ru-RU" dirty="0" smtClean="0"/>
              <a:t>. </a:t>
            </a:r>
          </a:p>
        </p:txBody>
      </p:sp>
    </p:spTree>
  </p:cSld>
  <p:clrMapOvr>
    <a:masterClrMapping/>
  </p:clrMapOvr>
</p:sld>
</file>

<file path=ppt/theme/theme1.xml><?xml version="1.0" encoding="utf-8"?>
<a:theme xmlns:a="http://schemas.openxmlformats.org/drawingml/2006/main" name="1_NY_2010_301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TS010389957</Template>
  <TotalTime>884</TotalTime>
  <Words>636</Words>
  <Application>Microsoft Office PowerPoint</Application>
  <PresentationFormat>Экран (4:3)</PresentationFormat>
  <Paragraphs>33</Paragraphs>
  <Slides>15</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1_NY_2010_3011</vt:lpstr>
      <vt:lpstr>Самые распространенные породы голых кошек</vt:lpstr>
      <vt:lpstr>Канадский сфинкс</vt:lpstr>
      <vt:lpstr>Слайд 3</vt:lpstr>
      <vt:lpstr>Донской сфинкс</vt:lpstr>
      <vt:lpstr>Слайд 5</vt:lpstr>
      <vt:lpstr>Петербургский сфинкс</vt:lpstr>
      <vt:lpstr>Слайд 7</vt:lpstr>
      <vt:lpstr>Украинский левкой</vt:lpstr>
      <vt:lpstr>Слайд 9</vt:lpstr>
      <vt:lpstr>Эльф</vt:lpstr>
      <vt:lpstr>Слайд 11</vt:lpstr>
      <vt:lpstr>Бамбино</vt:lpstr>
      <vt:lpstr>Слайд 13</vt:lpstr>
      <vt:lpstr>Гавайская бесшерстная</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Самые распространенные породы голых кошек</dc:title>
  <dc:creator>zooclub.ru</dc:creator>
  <cp:keywords>животные, кошки</cp:keywords>
  <dc:description>Данная презентация может быть использована в личных целях, но не может быть опубликована в интернете на других сайтах.</dc:description>
  <cp:lastModifiedBy>user1</cp:lastModifiedBy>
  <cp:revision>24</cp:revision>
  <dcterms:created xsi:type="dcterms:W3CDTF">2014-02-09T08:54:11Z</dcterms:created>
  <dcterms:modified xsi:type="dcterms:W3CDTF">2016-02-02T08:19:29Z</dcterms:modified>
  <cp:contentStatus>Окончательное</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