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69" r:id="rId4"/>
    <p:sldId id="258" r:id="rId5"/>
    <p:sldId id="270" r:id="rId6"/>
    <p:sldId id="259" r:id="rId7"/>
    <p:sldId id="260" r:id="rId8"/>
    <p:sldId id="261" r:id="rId9"/>
    <p:sldId id="262" r:id="rId10"/>
    <p:sldId id="263" r:id="rId11"/>
    <p:sldId id="273" r:id="rId12"/>
    <p:sldId id="264" r:id="rId13"/>
    <p:sldId id="271" r:id="rId14"/>
    <p:sldId id="275" r:id="rId15"/>
    <p:sldId id="265" r:id="rId16"/>
    <p:sldId id="274" r:id="rId17"/>
    <p:sldId id="267" r:id="rId18"/>
    <p:sldId id="276" r:id="rId19"/>
    <p:sldId id="26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9BEB2-44DB-4AEE-A0C7-5683069B2491}" type="datetimeFigureOut">
              <a:rPr lang="ru-RU" smtClean="0"/>
              <a:pPr/>
              <a:t>03.02.2016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BC582B-54E4-4909-B926-F49E8A304AE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http://zooclub.ru/rept/vidy/73.shtml</a:t>
            </a:r>
            <a:endParaRPr lang="ru-RU" dirty="0"/>
          </a:p>
        </p:txBody>
      </p:sp>
      <p:sp>
        <p:nvSpPr>
          <p:cNvPr id="4" name="Номер слайда 3"/>
          <p:cNvSpPr>
            <a:spLocks noGrp="1"/>
          </p:cNvSpPr>
          <p:nvPr>
            <p:ph type="sldNum" sz="quarter" idx="10"/>
          </p:nvPr>
        </p:nvSpPr>
        <p:spPr/>
        <p:txBody>
          <a:bodyPr/>
          <a:lstStyle/>
          <a:p>
            <a:fld id="{C6BC582B-54E4-4909-B926-F49E8A304AE8}"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http://zooclub.ru/rept/vidy/73.shtml</a:t>
            </a:r>
            <a:endParaRPr lang="ru-RU" dirty="0"/>
          </a:p>
        </p:txBody>
      </p:sp>
      <p:sp>
        <p:nvSpPr>
          <p:cNvPr id="4" name="Номер слайда 3"/>
          <p:cNvSpPr>
            <a:spLocks noGrp="1"/>
          </p:cNvSpPr>
          <p:nvPr>
            <p:ph type="sldNum" sz="quarter" idx="10"/>
          </p:nvPr>
        </p:nvSpPr>
        <p:spPr/>
        <p:txBody>
          <a:bodyPr/>
          <a:lstStyle/>
          <a:p>
            <a:fld id="{C6BC582B-54E4-4909-B926-F49E8A304AE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http://zooclub.ru/rept/vidy/73.shtml</a:t>
            </a:r>
          </a:p>
        </p:txBody>
      </p:sp>
      <p:sp>
        <p:nvSpPr>
          <p:cNvPr id="4" name="Номер слайда 3"/>
          <p:cNvSpPr>
            <a:spLocks noGrp="1"/>
          </p:cNvSpPr>
          <p:nvPr>
            <p:ph type="sldNum" sz="quarter" idx="10"/>
          </p:nvPr>
        </p:nvSpPr>
        <p:spPr/>
        <p:txBody>
          <a:bodyPr/>
          <a:lstStyle/>
          <a:p>
            <a:fld id="{C6BC582B-54E4-4909-B926-F49E8A304AE8}"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7030090"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flipV="1">
            <a:off x="5570401" y="3681415"/>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Полилиния 8"/>
          <p:cNvSpPr/>
          <p:nvPr/>
        </p:nvSpPr>
        <p:spPr>
          <a:xfrm>
            <a:off x="6891544" y="-8466"/>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0" name="Полилиния 9"/>
          <p:cNvSpPr/>
          <p:nvPr/>
        </p:nvSpPr>
        <p:spPr>
          <a:xfrm>
            <a:off x="7202776" y="-8466"/>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1" name="Полилиния 10"/>
          <p:cNvSpPr/>
          <p:nvPr/>
        </p:nvSpPr>
        <p:spPr>
          <a:xfrm>
            <a:off x="6700995"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2" name="Полилиния 11"/>
          <p:cNvSpPr/>
          <p:nvPr/>
        </p:nvSpPr>
        <p:spPr>
          <a:xfrm>
            <a:off x="7005874" y="-8466"/>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3" name="Полилиния 12"/>
          <p:cNvSpPr/>
          <p:nvPr/>
        </p:nvSpPr>
        <p:spPr>
          <a:xfrm>
            <a:off x="8180931" y="-8466"/>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4" name="Полилиния 13"/>
          <p:cNvSpPr/>
          <p:nvPr/>
        </p:nvSpPr>
        <p:spPr>
          <a:xfrm>
            <a:off x="8206338"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5" name="Полилиния 14"/>
          <p:cNvSpPr/>
          <p:nvPr/>
        </p:nvSpPr>
        <p:spPr>
          <a:xfrm>
            <a:off x="-6351" y="-8467"/>
            <a:ext cx="647869"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6" name="Полилиния 15"/>
          <p:cNvSpPr/>
          <p:nvPr/>
        </p:nvSpPr>
        <p:spPr>
          <a:xfrm>
            <a:off x="7780777" y="3589869"/>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30596" y="4050835"/>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75772740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Название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609600"/>
            <a:ext cx="6449180" cy="3403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256584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Предложение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683" y="609600"/>
            <a:ext cx="6072182"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
        <p:nvSpPr>
          <p:cNvPr id="23" name="Текст 9"/>
          <p:cNvSpPr>
            <a:spLocks noGrp="1"/>
          </p:cNvSpPr>
          <p:nvPr>
            <p:ph type="body" sz="quarter" idx="13"/>
          </p:nvPr>
        </p:nvSpPr>
        <p:spPr>
          <a:xfrm>
            <a:off x="1024871" y="3632200"/>
            <a:ext cx="54198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20" name="Надпись 19"/>
          <p:cNvSpPr txBox="1"/>
          <p:nvPr/>
        </p:nvSpPr>
        <p:spPr>
          <a:xfrm>
            <a:off x="406509"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baseline="0" dirty="0" smtClean="0">
                <a:solidFill>
                  <a:srgbClr val="90C226">
                    <a:lumMod val="60000"/>
                    <a:lumOff val="40000"/>
                  </a:srgbClr>
                </a:solidFill>
                <a:latin typeface="Arial"/>
                <a:ea typeface="+mn-ea"/>
                <a:cs typeface="+mn-cs"/>
              </a:rPr>
              <a:t>"</a:t>
            </a:r>
            <a:endParaRPr lang="ru-RU" sz="8000" b="0" i="0" baseline="0" dirty="0">
              <a:solidFill>
                <a:srgbClr val="90C226">
                  <a:lumMod val="60000"/>
                  <a:lumOff val="40000"/>
                </a:srgbClr>
              </a:solidFill>
              <a:latin typeface="Arial"/>
              <a:ea typeface="+mn-ea"/>
              <a:cs typeface="+mn-cs"/>
            </a:endParaRPr>
          </a:p>
        </p:txBody>
      </p:sp>
      <p:sp>
        <p:nvSpPr>
          <p:cNvPr id="22" name="Надпись 21"/>
          <p:cNvSpPr txBox="1"/>
          <p:nvPr/>
        </p:nvSpPr>
        <p:spPr>
          <a:xfrm>
            <a:off x="6671496"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dirty="0" smtClean="0">
                <a:solidFill>
                  <a:srgbClr val="90C226">
                    <a:lumMod val="60000"/>
                    <a:lumOff val="40000"/>
                  </a:srgbClr>
                </a:solidFill>
                <a:latin typeface="Trebuchet MS"/>
                <a:ea typeface="+mn-ea"/>
                <a:cs typeface="+mn-cs"/>
              </a:rPr>
              <a:t>"</a:t>
            </a:r>
            <a:endParaRPr lang="ru-RU" sz="8000" b="0" i="0" dirty="0">
              <a:solidFill>
                <a:srgbClr val="90C226">
                  <a:lumMod val="60000"/>
                  <a:lumOff val="40000"/>
                </a:srgbClr>
              </a:solidFill>
              <a:latin typeface="Trebuchet MS"/>
              <a:ea typeface="+mn-ea"/>
              <a:cs typeface="+mn-cs"/>
            </a:endParaRPr>
          </a:p>
        </p:txBody>
      </p:sp>
    </p:spTree>
    <p:extLst>
      <p:ext uri="{BB962C8B-B14F-4D97-AF65-F5344CB8AC3E}">
        <p14:creationId xmlns="" xmlns:p14="http://schemas.microsoft.com/office/powerpoint/2010/main" val="35998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Именная карточ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1931988"/>
            <a:ext cx="6449180" cy="2595460"/>
          </a:xfrm>
        </p:spPr>
        <p:txBody>
          <a:bodyPr anchor="b">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239670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менная карточка с предложени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683" y="609600"/>
            <a:ext cx="6072182"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
        <p:nvSpPr>
          <p:cNvPr id="23" name="Текст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24" name="Надпись 23"/>
          <p:cNvSpPr txBox="1"/>
          <p:nvPr/>
        </p:nvSpPr>
        <p:spPr>
          <a:xfrm>
            <a:off x="406509"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baseline="0" dirty="0" smtClean="0">
                <a:solidFill>
                  <a:srgbClr val="90C226">
                    <a:lumMod val="60000"/>
                    <a:lumOff val="40000"/>
                  </a:srgbClr>
                </a:solidFill>
                <a:latin typeface="Arial"/>
                <a:ea typeface="+mn-ea"/>
                <a:cs typeface="+mn-cs"/>
              </a:rPr>
              <a:t>"</a:t>
            </a:r>
            <a:endParaRPr lang="ru-RU" sz="8000" b="0" i="0" baseline="0" dirty="0">
              <a:solidFill>
                <a:srgbClr val="90C226">
                  <a:lumMod val="60000"/>
                  <a:lumOff val="40000"/>
                </a:srgbClr>
              </a:solidFill>
              <a:latin typeface="Arial"/>
              <a:ea typeface="+mn-ea"/>
              <a:cs typeface="+mn-cs"/>
            </a:endParaRPr>
          </a:p>
        </p:txBody>
      </p:sp>
      <p:sp>
        <p:nvSpPr>
          <p:cNvPr id="25" name="Надпись 24"/>
          <p:cNvSpPr txBox="1"/>
          <p:nvPr/>
        </p:nvSpPr>
        <p:spPr>
          <a:xfrm>
            <a:off x="6671496"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dirty="0" smtClean="0">
                <a:solidFill>
                  <a:srgbClr val="90C226">
                    <a:lumMod val="60000"/>
                    <a:lumOff val="40000"/>
                  </a:srgbClr>
                </a:solidFill>
                <a:latin typeface="Trebuchet MS"/>
                <a:ea typeface="+mn-ea"/>
                <a:cs typeface="+mn-cs"/>
              </a:rPr>
              <a:t>"</a:t>
            </a:r>
            <a:endParaRPr lang="ru-RU" sz="8000" b="0" i="0" dirty="0">
              <a:solidFill>
                <a:srgbClr val="90C226">
                  <a:lumMod val="60000"/>
                  <a:lumOff val="40000"/>
                </a:srgbClr>
              </a:solidFill>
              <a:latin typeface="Trebuchet MS"/>
              <a:ea typeface="+mn-ea"/>
              <a:cs typeface="+mn-cs"/>
            </a:endParaRPr>
          </a:p>
        </p:txBody>
      </p:sp>
    </p:spTree>
    <p:extLst>
      <p:ext uri="{BB962C8B-B14F-4D97-AF65-F5344CB8AC3E}">
        <p14:creationId xmlns="" xmlns:p14="http://schemas.microsoft.com/office/powerpoint/2010/main" val="36973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484" y="609600"/>
            <a:ext cx="6442830"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
        <p:nvSpPr>
          <p:cNvPr id="23" name="Текст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Tree>
    <p:extLst>
      <p:ext uri="{BB962C8B-B14F-4D97-AF65-F5344CB8AC3E}">
        <p14:creationId xmlns="" xmlns:p14="http://schemas.microsoft.com/office/powerpoint/2010/main" val="17043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2150809581"/>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977312" y="609601"/>
            <a:ext cx="978812" cy="5251451"/>
          </a:xfrm>
        </p:spPr>
        <p:txBody>
          <a:bodyPr vert="eaVert" anchor="ct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508133" y="609600"/>
            <a:ext cx="5296492"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402916486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255628393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2700869"/>
            <a:ext cx="6449180" cy="1826581"/>
          </a:xfrm>
        </p:spPr>
        <p:txBody>
          <a:bodyPr anchor="b"/>
          <a:lstStyle>
            <a:lvl1pPr algn="l">
              <a:defRPr sz="40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7D85CC-CE8A-4477-9CA0-840763B24DF5}"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3629DA-3709-49B1-B3D3-098ABD623A70}" type="slidenum">
              <a:rPr lang="ru-RU" smtClean="0"/>
              <a:pPr/>
              <a:t>‹#›</a:t>
            </a:fld>
            <a:endParaRPr lang="ru-RU"/>
          </a:p>
        </p:txBody>
      </p:sp>
    </p:spTree>
    <p:extLst>
      <p:ext uri="{BB962C8B-B14F-4D97-AF65-F5344CB8AC3E}">
        <p14:creationId xmlns="" xmlns:p14="http://schemas.microsoft.com/office/powerpoint/2010/main" val="2477949077"/>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508133" y="2160589"/>
            <a:ext cx="3138844"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3818472" y="2160590"/>
            <a:ext cx="3138843"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68761664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506942" y="2160983"/>
            <a:ext cx="314003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6942" y="2737247"/>
            <a:ext cx="3140035"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3817282" y="2160983"/>
            <a:ext cx="314003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817283" y="2737247"/>
            <a:ext cx="3140030"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235033125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13208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119516588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89786709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2" y="1498604"/>
            <a:ext cx="2891649" cy="1278466"/>
          </a:xfrm>
        </p:spPr>
        <p:txBody>
          <a:bodyPr anchor="b">
            <a:normAutofit/>
          </a:bodyPr>
          <a:lstStyle>
            <a:lvl1pPr>
              <a:defRPr sz="2000"/>
            </a:lvl1pPr>
          </a:lstStyle>
          <a:p>
            <a:r>
              <a:rPr lang="ru-RU" smtClean="0"/>
              <a:t>Образец заголовка</a:t>
            </a:r>
            <a:endParaRPr lang="ru-RU" dirty="0"/>
          </a:p>
        </p:txBody>
      </p:sp>
      <p:sp>
        <p:nvSpPr>
          <p:cNvPr id="3" name="Объект 2"/>
          <p:cNvSpPr>
            <a:spLocks noGrp="1"/>
          </p:cNvSpPr>
          <p:nvPr>
            <p:ph idx="1"/>
          </p:nvPr>
        </p:nvSpPr>
        <p:spPr>
          <a:xfrm>
            <a:off x="3571276" y="514925"/>
            <a:ext cx="3386038"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08132" y="2777069"/>
            <a:ext cx="2891649"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172162538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3" y="4800600"/>
            <a:ext cx="6449180" cy="566738"/>
          </a:xfrm>
        </p:spPr>
        <p:txBody>
          <a:bodyPr anchor="b">
            <a:normAutofit/>
          </a:bodyPr>
          <a:lstStyle>
            <a:lvl1pPr algn="l">
              <a:defRPr sz="2400" b="0"/>
            </a:lvl1pPr>
          </a:lstStyle>
          <a:p>
            <a:r>
              <a:rPr lang="ru-RU" smtClean="0"/>
              <a:t>Образец заголовка</a:t>
            </a:r>
            <a:endParaRPr lang="ru-RU" dirty="0"/>
          </a:p>
        </p:txBody>
      </p:sp>
      <p:sp>
        <p:nvSpPr>
          <p:cNvPr id="3" name="Рисунок 2"/>
          <p:cNvSpPr>
            <a:spLocks noGrp="1" noChangeAspect="1"/>
          </p:cNvSpPr>
          <p:nvPr>
            <p:ph type="pic" idx="1"/>
          </p:nvPr>
        </p:nvSpPr>
        <p:spPr>
          <a:xfrm>
            <a:off x="508134" y="609600"/>
            <a:ext cx="6449180"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508133" y="5367338"/>
            <a:ext cx="644918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97D5BA-D5BF-47FA-86AA-FA5F56175D0E}"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429078337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Прямая соединительная линия 6"/>
          <p:cNvCxnSpPr/>
          <p:nvPr/>
        </p:nvCxnSpPr>
        <p:spPr>
          <a:xfrm flipV="1">
            <a:off x="5570401" y="3681415"/>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7030090"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Полилиния 8"/>
          <p:cNvSpPr/>
          <p:nvPr/>
        </p:nvSpPr>
        <p:spPr>
          <a:xfrm>
            <a:off x="6891544" y="-8466"/>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0" name="Полилиния 9"/>
          <p:cNvSpPr/>
          <p:nvPr/>
        </p:nvSpPr>
        <p:spPr>
          <a:xfrm>
            <a:off x="7202776" y="-8466"/>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1" name="Полилиния 10"/>
          <p:cNvSpPr/>
          <p:nvPr/>
        </p:nvSpPr>
        <p:spPr>
          <a:xfrm>
            <a:off x="6700995"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2" name="Полилиния 11"/>
          <p:cNvSpPr/>
          <p:nvPr/>
        </p:nvSpPr>
        <p:spPr>
          <a:xfrm>
            <a:off x="7005874" y="-8466"/>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3" name="Полилиния 12"/>
          <p:cNvSpPr/>
          <p:nvPr/>
        </p:nvSpPr>
        <p:spPr>
          <a:xfrm>
            <a:off x="8180931" y="-8466"/>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4" name="Полилиния 13"/>
          <p:cNvSpPr/>
          <p:nvPr/>
        </p:nvSpPr>
        <p:spPr>
          <a:xfrm>
            <a:off x="8206338"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5" name="Полилиния 14"/>
          <p:cNvSpPr/>
          <p:nvPr/>
        </p:nvSpPr>
        <p:spPr>
          <a:xfrm>
            <a:off x="7780777" y="3589869"/>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6" name="Полилиния 15"/>
          <p:cNvSpPr/>
          <p:nvPr/>
        </p:nvSpPr>
        <p:spPr>
          <a:xfrm>
            <a:off x="-6351" y="4013202"/>
            <a:ext cx="34298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sz="1800" dirty="0"/>
          </a:p>
        </p:txBody>
      </p:sp>
      <p:sp>
        <p:nvSpPr>
          <p:cNvPr id="2" name="Заголовок 1"/>
          <p:cNvSpPr>
            <a:spLocks noGrp="1"/>
          </p:cNvSpPr>
          <p:nvPr>
            <p:ph type="title"/>
          </p:nvPr>
        </p:nvSpPr>
        <p:spPr>
          <a:xfrm>
            <a:off x="508134" y="609600"/>
            <a:ext cx="6449180" cy="1320800"/>
          </a:xfrm>
          <a:prstGeom prst="rect">
            <a:avLst/>
          </a:prstGeom>
        </p:spPr>
        <p:txBody>
          <a:bodyPr vert="horz" lIns="91440" tIns="45720" rIns="91440" bIns="45720" rtlCol="0" anchor="t">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508134" y="2160590"/>
            <a:ext cx="6449180" cy="388077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405258" y="6041364"/>
            <a:ext cx="6841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97D5BA-D5BF-47FA-86AA-FA5F56175D0E}" type="datetimeFigureOut">
              <a:rPr lang="ru-RU" smtClean="0"/>
              <a:pPr/>
              <a:t>03.02.2016</a:t>
            </a:fld>
            <a:endParaRPr lang="ru-RU"/>
          </a:p>
        </p:txBody>
      </p:sp>
      <p:sp>
        <p:nvSpPr>
          <p:cNvPr id="5" name="Нижний колонтитул 4"/>
          <p:cNvSpPr>
            <a:spLocks noGrp="1"/>
          </p:cNvSpPr>
          <p:nvPr>
            <p:ph type="ftr" sz="quarter" idx="3"/>
          </p:nvPr>
        </p:nvSpPr>
        <p:spPr>
          <a:xfrm>
            <a:off x="508133" y="6041364"/>
            <a:ext cx="472443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44676" y="6041364"/>
            <a:ext cx="512638" cy="365125"/>
          </a:xfrm>
          <a:prstGeom prst="rect">
            <a:avLst/>
          </a:prstGeom>
        </p:spPr>
        <p:txBody>
          <a:bodyPr vert="horz" lIns="91440" tIns="45720" rIns="91440" bIns="45720" rtlCol="0" anchor="ctr"/>
          <a:lstStyle>
            <a:lvl1pPr algn="r">
              <a:defRPr sz="900">
                <a:solidFill>
                  <a:schemeClr val="accent1"/>
                </a:solidFill>
              </a:defRPr>
            </a:lvl1pPr>
          </a:lstStyle>
          <a:p>
            <a:fld id="{09FDEE28-890B-4893-BD42-021FB78E6C6B}" type="slidenum">
              <a:rPr lang="ru-RU" smtClean="0"/>
              <a:pPr/>
              <a:t>‹#›</a:t>
            </a:fld>
            <a:endParaRPr lang="ru-RU"/>
          </a:p>
        </p:txBody>
      </p:sp>
    </p:spTree>
    <p:extLst>
      <p:ext uri="{BB962C8B-B14F-4D97-AF65-F5344CB8AC3E}">
        <p14:creationId xmlns=""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ransition spd="med">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0596" y="2404534"/>
            <a:ext cx="5826719" cy="1384506"/>
          </a:xfrm>
        </p:spPr>
        <p:txBody>
          <a:bodyPr/>
          <a:lstStyle/>
          <a:p>
            <a:r>
              <a:rPr lang="ru-RU" sz="4800" b="1" dirty="0" smtClean="0">
                <a:effectLst>
                  <a:outerShdw blurRad="38100" dist="38100" dir="2700000" algn="tl">
                    <a:srgbClr val="000000">
                      <a:alpha val="43137"/>
                    </a:srgbClr>
                  </a:outerShdw>
                </a:effectLst>
              </a:rPr>
              <a:t>Интересные факты о змеях</a:t>
            </a:r>
            <a:endParaRPr lang="ru-RU" sz="48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fontScale="92500" lnSpcReduction="10000"/>
          </a:bodyPr>
          <a:lstStyle/>
          <a:p>
            <a:r>
              <a:rPr lang="ru-RU" dirty="0" smtClean="0">
                <a:solidFill>
                  <a:schemeClr val="accent5">
                    <a:lumMod val="75000"/>
                  </a:schemeClr>
                </a:solidFill>
              </a:rPr>
              <a:t>Среди людей бытуют самые разные мнения о змеях. В одних народах к змеям относятся уважительно, а в других – враждебно. Но змеи, сами по себе, довольно интересны и необычны…</a:t>
            </a:r>
            <a:endParaRPr lang="ru-RU" dirty="0">
              <a:solidFill>
                <a:schemeClr val="accent5">
                  <a:lumMod val="75000"/>
                </a:schemeClr>
              </a:solidFill>
            </a:endParaRPr>
          </a:p>
        </p:txBody>
      </p:sp>
      <p:pic>
        <p:nvPicPr>
          <p:cNvPr id="4" name="Рисунок 3" descr="14.gif"/>
          <p:cNvPicPr>
            <a:picLocks noChangeAspect="1"/>
          </p:cNvPicPr>
          <p:nvPr/>
        </p:nvPicPr>
        <p:blipFill>
          <a:blip r:embed="rId3" cstate="print"/>
          <a:stretch>
            <a:fillRect/>
          </a:stretch>
        </p:blipFill>
        <p:spPr>
          <a:xfrm>
            <a:off x="3851920" y="476672"/>
            <a:ext cx="3193903" cy="1584176"/>
          </a:xfrm>
          <a:prstGeom prst="rect">
            <a:avLst/>
          </a:prstGeom>
        </p:spPr>
      </p:pic>
      <p:pic>
        <p:nvPicPr>
          <p:cNvPr id="5" name="Рисунок 4" descr="39.gif"/>
          <p:cNvPicPr>
            <a:picLocks noChangeAspect="1"/>
          </p:cNvPicPr>
          <p:nvPr/>
        </p:nvPicPr>
        <p:blipFill>
          <a:blip r:embed="rId4" cstate="print"/>
          <a:stretch>
            <a:fillRect/>
          </a:stretch>
        </p:blipFill>
        <p:spPr>
          <a:xfrm>
            <a:off x="251520" y="4653136"/>
            <a:ext cx="2808312" cy="1547692"/>
          </a:xfrm>
          <a:prstGeom prst="rect">
            <a:avLst/>
          </a:prstGeom>
        </p:spPr>
      </p:pic>
      <p:sp>
        <p:nvSpPr>
          <p:cNvPr id="6" name="TextBox 5"/>
          <p:cNvSpPr txBox="1"/>
          <p:nvPr/>
        </p:nvSpPr>
        <p:spPr>
          <a:xfrm>
            <a:off x="323528" y="332656"/>
            <a:ext cx="1753300" cy="338554"/>
          </a:xfrm>
          <a:prstGeom prst="rect">
            <a:avLst/>
          </a:prstGeom>
          <a:noFill/>
        </p:spPr>
        <p:txBody>
          <a:bodyPr wrap="none" rtlCol="0">
            <a:spAutoFit/>
          </a:bodyPr>
          <a:lstStyle/>
          <a:p>
            <a:r>
              <a:rPr lang="en-US" sz="1600" b="1" dirty="0" smtClean="0"/>
              <a:t>www.zooclub.ru</a:t>
            </a:r>
            <a:endParaRPr lang="ru-RU" sz="1600"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dirty="0" smtClean="0">
                <a:effectLst>
                  <a:outerShdw blurRad="38100" dist="38100" dir="2700000" algn="tl">
                    <a:srgbClr val="000000">
                      <a:alpha val="43137"/>
                    </a:srgbClr>
                  </a:outerShdw>
                </a:effectLst>
              </a:rPr>
              <a:t>Зачем змее чешуя?</a:t>
            </a:r>
            <a:endParaRPr lang="ru-RU" dirty="0">
              <a:effectLst>
                <a:outerShdw blurRad="38100" dist="38100" dir="2700000" algn="tl">
                  <a:srgbClr val="000000">
                    <a:alpha val="43137"/>
                  </a:srgbClr>
                </a:outerShdw>
              </a:effectLst>
            </a:endParaRPr>
          </a:p>
        </p:txBody>
      </p:sp>
      <p:pic>
        <p:nvPicPr>
          <p:cNvPr id="4" name="Содержимое 3" descr="WallpaperMix-16---071-(by-M.jpg"/>
          <p:cNvPicPr>
            <a:picLocks noGrp="1" noChangeAspect="1"/>
          </p:cNvPicPr>
          <p:nvPr>
            <p:ph idx="1"/>
          </p:nvPr>
        </p:nvPicPr>
        <p:blipFill>
          <a:blip r:embed="rId2" cstate="print"/>
          <a:stretch>
            <a:fillRect/>
          </a:stretch>
        </p:blipFill>
        <p:spPr>
          <a:xfrm>
            <a:off x="395536" y="1556792"/>
            <a:ext cx="6813510" cy="4258444"/>
          </a:xfrm>
          <a:ln>
            <a:solidFill>
              <a:schemeClr val="accent1"/>
            </a:solid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348667"/>
          </a:xfrm>
        </p:spPr>
        <p:txBody>
          <a:bodyPr>
            <a:normAutofit/>
          </a:bodyPr>
          <a:lstStyle/>
          <a:p>
            <a:r>
              <a:rPr lang="ru-RU" sz="2000" dirty="0" smtClean="0"/>
              <a:t>Змеи относятся к рептилиям, и, как у всех рептилий, у них сухая и чешуйчатая кожа. Родственниками змей являются ящерицы, аллигаторы, крокодилы, морские и сухопутные черепахи.  </a:t>
            </a:r>
          </a:p>
          <a:p>
            <a:endParaRPr lang="ru-RU" sz="2000" dirty="0" smtClean="0"/>
          </a:p>
          <a:p>
            <a:r>
              <a:rPr lang="ru-RU" sz="2000" dirty="0" smtClean="0"/>
              <a:t>Как упоминалось выше, у змей отсутствуют ноги (хотя у питонов и удавов сохранились остатки задних ног), и при движении им помогают пластинки (или чешуйки), расположенные на брюхе. Они довольно широки, и змея двигает ими таким образом, что край пластинки отталкивается от какой-нибудь неровности на поверхности земли. Отталкиваясь несколькими пластинками одновременно, змея передвигается вперед.</a:t>
            </a:r>
            <a:endParaRPr lang="ru-RU" sz="20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947192"/>
          </a:xfrm>
        </p:spPr>
        <p:txBody>
          <a:bodyPr>
            <a:normAutofit/>
          </a:bodyPr>
          <a:lstStyle/>
          <a:p>
            <a:pPr algn="ctr"/>
            <a:r>
              <a:rPr lang="ru-RU" sz="2800" dirty="0" smtClean="0">
                <a:effectLst>
                  <a:outerShdw blurRad="38100" dist="38100" dir="2700000" algn="tl">
                    <a:srgbClr val="000000">
                      <a:alpha val="43137"/>
                    </a:srgbClr>
                  </a:outerShdw>
                </a:effectLst>
              </a:rPr>
              <a:t>Можно ли на самом деле загипнотизировать змею?</a:t>
            </a:r>
            <a:endParaRPr lang="ru-RU" sz="2800"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1988840"/>
            <a:ext cx="5781282" cy="4341217"/>
          </a:xfrm>
          <a:prstGeom prst="rect">
            <a:avLst/>
          </a:prstGeom>
          <a:noFill/>
          <a:ln w="9525">
            <a:solidFill>
              <a:schemeClr val="accent1"/>
            </a:solid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616624"/>
          </a:xfrm>
        </p:spPr>
        <p:txBody>
          <a:bodyPr>
            <a:normAutofit fontScale="85000" lnSpcReduction="10000"/>
          </a:bodyPr>
          <a:lstStyle/>
          <a:p>
            <a:r>
              <a:rPr lang="ru-RU" dirty="0" smtClean="0"/>
              <a:t>Всем нам доводилось видеть заклинателей змей, играющих на каком-либо музыкальном инструменте перед змеей, которая, приподнявшись над землей, словно танцует под их музыку. Что же происходит в этот момент на самом деле?  </a:t>
            </a:r>
          </a:p>
          <a:p>
            <a:endParaRPr lang="ru-RU" dirty="0" smtClean="0"/>
          </a:p>
          <a:p>
            <a:r>
              <a:rPr lang="ru-RU" dirty="0" smtClean="0"/>
              <a:t>Правда заключается в том, что заклинатель змей вовсе не гипнотизирует их! Он просто устраивает представление, пытаясь убедить зрителей, что это он заставляет змею "танцевать". Для начала следует отметить, что змеи глухи и, следовательно, не слышат музыку, которую наигрывает заклинатель! Но зато змеи очень чутко улавливают малейшие колебания поверхности земли рядом с ними, а уловив эти вибрации, они тут же реагируют.</a:t>
            </a:r>
          </a:p>
          <a:p>
            <a:endParaRPr lang="ru-RU" dirty="0" smtClean="0"/>
          </a:p>
          <a:p>
            <a:r>
              <a:rPr lang="ru-RU" dirty="0" smtClean="0"/>
              <a:t>Так вот, в действительности заклинатель змей, притворяясь, что готовится к выступлению, слегка постукивает по корзине со змеей или притопывает, и животное тут же реагирует. </a:t>
            </a:r>
          </a:p>
          <a:p>
            <a:endParaRPr lang="ru-RU" dirty="0" smtClean="0"/>
          </a:p>
          <a:p>
            <a:r>
              <a:rPr lang="ru-RU" dirty="0" smtClean="0"/>
              <a:t>К тому же, исполняя музыку, заклинатель непрерывно двигает телом, и змея, неотрывно наблюдая за ним, повторяет его движения, чтобы человек был все время перед глазами. Со стороны же это выглядит так, словно змея танцует, завороженная заклинателем!</a:t>
            </a:r>
          </a:p>
          <a:p>
            <a:endParaRPr lang="ru-RU"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dirty="0" smtClean="0">
                <a:effectLst>
                  <a:outerShdw blurRad="38100" dist="38100" dir="2700000" algn="tl">
                    <a:srgbClr val="000000">
                      <a:alpha val="43137"/>
                    </a:srgbClr>
                  </a:outerShdw>
                </a:effectLst>
              </a:rPr>
              <a:t>Откуда у змей берется яд? </a:t>
            </a:r>
            <a:endParaRPr lang="ru-RU" dirty="0">
              <a:effectLst>
                <a:outerShdw blurRad="38100" dist="38100" dir="2700000" algn="tl">
                  <a:srgbClr val="000000">
                    <a:alpha val="43137"/>
                  </a:srgbClr>
                </a:outerShdw>
              </a:effectLst>
            </a:endParaRPr>
          </a:p>
        </p:txBody>
      </p:sp>
      <p:pic>
        <p:nvPicPr>
          <p:cNvPr id="4" name="Содержимое 3" descr="яд-змей.jpg"/>
          <p:cNvPicPr>
            <a:picLocks noGrp="1" noChangeAspect="1"/>
          </p:cNvPicPr>
          <p:nvPr>
            <p:ph idx="1"/>
          </p:nvPr>
        </p:nvPicPr>
        <p:blipFill>
          <a:blip r:embed="rId2" cstate="print"/>
          <a:stretch>
            <a:fillRect/>
          </a:stretch>
        </p:blipFill>
        <p:spPr>
          <a:xfrm>
            <a:off x="755576" y="1628800"/>
            <a:ext cx="6090914" cy="4568186"/>
          </a:xfrm>
          <a:ln>
            <a:solidFill>
              <a:schemeClr val="accent1"/>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764704"/>
            <a:ext cx="6449180" cy="5276659"/>
          </a:xfrm>
        </p:spPr>
        <p:txBody>
          <a:bodyPr>
            <a:normAutofit fontScale="85000" lnSpcReduction="10000"/>
          </a:bodyPr>
          <a:lstStyle/>
          <a:p>
            <a:r>
              <a:rPr lang="ru-RU" dirty="0" smtClean="0"/>
              <a:t>В мире существует около двух тысяч четырехсот различных видов змей. </a:t>
            </a:r>
            <a:r>
              <a:rPr lang="ru-RU" b="1" dirty="0" smtClean="0"/>
              <a:t>Из них только восемь процентов ядовиты и парализуют или убивают свою жертву при помощи яда.</a:t>
            </a:r>
            <a:r>
              <a:rPr lang="ru-RU" dirty="0" smtClean="0"/>
              <a:t> У многих ядовитых змей яд не настолько силен или вырабатывается в недостаточном количестве, чтобы быть опасным для человека.  </a:t>
            </a:r>
          </a:p>
          <a:p>
            <a:endParaRPr lang="ru-RU" dirty="0" smtClean="0"/>
          </a:p>
          <a:p>
            <a:r>
              <a:rPr lang="ru-RU" dirty="0" smtClean="0"/>
              <a:t>Все змеи вырабатывают очень много слюны, которая помогает им проглатывать и переваривать свою добычу. У ядовитых змей в одной из слюнных желез образуется вещество, ядовитое для ее жертв. Это вещество и есть змеиный яд. </a:t>
            </a:r>
          </a:p>
          <a:p>
            <a:endParaRPr lang="ru-RU" dirty="0" smtClean="0"/>
          </a:p>
          <a:p>
            <a:r>
              <a:rPr lang="ru-RU" b="1" dirty="0" smtClean="0"/>
              <a:t>Яд некоторых змей настолько силен, что способен убить слона</a:t>
            </a:r>
            <a:r>
              <a:rPr lang="ru-RU" dirty="0" smtClean="0"/>
              <a:t>. У других он настолько слаб, что может убить только маленькую ящерицу. Опасными для человека можно считать не более двухсот видов ядовитых змей. </a:t>
            </a:r>
          </a:p>
          <a:p>
            <a:pPr>
              <a:buNone/>
            </a:pPr>
            <a:endParaRPr lang="ru-RU" dirty="0" smtClean="0"/>
          </a:p>
          <a:p>
            <a:r>
              <a:rPr lang="ru-RU" dirty="0" smtClean="0"/>
              <a:t>Обычно яд кобры действует на нервную систему жертвы и парализует ее. Когда яд достигает нервных центров, контролирующих дыхание и сердцебиение, жертва погибает.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dirty="0" smtClean="0">
                <a:effectLst>
                  <a:outerShdw blurRad="38100" dist="38100" dir="2700000" algn="tl">
                    <a:srgbClr val="000000">
                      <a:alpha val="43137"/>
                    </a:srgbClr>
                  </a:outerShdw>
                </a:effectLst>
              </a:rPr>
              <a:t>Чем питаются змеи? </a:t>
            </a:r>
            <a:endParaRPr lang="ru-RU" dirty="0">
              <a:effectLst>
                <a:outerShdw blurRad="38100" dist="38100" dir="2700000" algn="tl">
                  <a:srgbClr val="000000">
                    <a:alpha val="43137"/>
                  </a:srgbClr>
                </a:outerShdw>
              </a:effectLst>
            </a:endParaRPr>
          </a:p>
        </p:txBody>
      </p:sp>
      <p:pic>
        <p:nvPicPr>
          <p:cNvPr id="4" name="Содержимое 3" descr="7765654.jpg"/>
          <p:cNvPicPr>
            <a:picLocks noGrp="1" noChangeAspect="1"/>
          </p:cNvPicPr>
          <p:nvPr>
            <p:ph idx="1"/>
          </p:nvPr>
        </p:nvPicPr>
        <p:blipFill>
          <a:blip r:embed="rId2" cstate="print"/>
          <a:stretch>
            <a:fillRect/>
          </a:stretch>
        </p:blipFill>
        <p:spPr>
          <a:xfrm>
            <a:off x="611560" y="1772816"/>
            <a:ext cx="6480720" cy="4050450"/>
          </a:xfrm>
          <a:ln>
            <a:solidFill>
              <a:schemeClr val="accent1"/>
            </a:solid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348667"/>
          </a:xfrm>
        </p:spPr>
        <p:txBody>
          <a:bodyPr>
            <a:noAutofit/>
          </a:bodyPr>
          <a:lstStyle/>
          <a:p>
            <a:r>
              <a:rPr lang="ru-RU" sz="1600" b="1" dirty="0" smtClean="0"/>
              <a:t>Змей-"вегетарианцев" не бывает</a:t>
            </a:r>
            <a:r>
              <a:rPr lang="ru-RU" sz="1600" dirty="0" smtClean="0"/>
              <a:t>. Все они хищники и питаются различными видами животных.  </a:t>
            </a:r>
          </a:p>
          <a:p>
            <a:endParaRPr lang="ru-RU" sz="1600" dirty="0" smtClean="0"/>
          </a:p>
          <a:p>
            <a:r>
              <a:rPr lang="ru-RU" sz="1600" dirty="0" smtClean="0"/>
              <a:t>У змей очень сильные пищеварительные соки, выполняющие жизненно важную функцию, так как змеи проглатывают свою пищу целиком. У них нет зубов, чтобы растерзать добычу, как это делают, например, представители семейства кошачьих. Все, что есть у змей,- это тонкие, как иголки, зубы, при помощи которых они ловят свою добычу и отправляют в рот. Но они не могут разжевать ее. </a:t>
            </a:r>
          </a:p>
          <a:p>
            <a:endParaRPr lang="ru-RU" sz="1600" dirty="0" smtClean="0"/>
          </a:p>
          <a:p>
            <a:r>
              <a:rPr lang="ru-RU" sz="1600" b="1" dirty="0" smtClean="0"/>
              <a:t>Самое необычное у змей - это строение их челюстей</a:t>
            </a:r>
            <a:r>
              <a:rPr lang="ru-RU" sz="1600" dirty="0" smtClean="0"/>
              <a:t>, что связано со своеобразным способом питания. Челюсти очень свободно крепятся к остальным костям черепа. На челюстях расположены зубы, а у большинства змей еще и на небе есть два ряда зубов. Все эти ряды зубов сидят на костях, приводимых в движение специальными мышцами. </a:t>
            </a:r>
          </a:p>
          <a:p>
            <a:endParaRPr lang="ru-RU" sz="1200" dirty="0" smtClean="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680x1050_454178_[www.ArtFi.jpg"/>
          <p:cNvPicPr>
            <a:picLocks noGrp="1" noChangeAspect="1"/>
          </p:cNvPicPr>
          <p:nvPr>
            <p:ph idx="1"/>
          </p:nvPr>
        </p:nvPicPr>
        <p:blipFill>
          <a:blip r:embed="rId2" cstate="print"/>
          <a:stretch>
            <a:fillRect/>
          </a:stretch>
        </p:blipFill>
        <p:spPr>
          <a:xfrm>
            <a:off x="323528" y="1340768"/>
            <a:ext cx="6813510" cy="4258444"/>
          </a:xfrm>
          <a:ln>
            <a:solidFill>
              <a:schemeClr val="accent1"/>
            </a:solid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764704"/>
            <a:ext cx="6449180" cy="5276659"/>
          </a:xfrm>
        </p:spPr>
        <p:txBody>
          <a:bodyPr>
            <a:normAutofit/>
          </a:bodyPr>
          <a:lstStyle/>
          <a:p>
            <a:r>
              <a:rPr lang="ru-RU" b="1" dirty="0" smtClean="0"/>
              <a:t>Змея ест, натягивая одну челюсть на добычу</a:t>
            </a:r>
            <a:r>
              <a:rPr lang="ru-RU" dirty="0" smtClean="0"/>
              <a:t>, пока зубы другой челюсти держат ее, чтобы не вырвалась. Затем змея освобождает зубы, продвигает другую челюсть вперед и снова вонзает их. Таким образом пища проталкивается в горло змеи. </a:t>
            </a:r>
          </a:p>
          <a:p>
            <a:endParaRPr lang="ru-RU" dirty="0" smtClean="0"/>
          </a:p>
          <a:p>
            <a:r>
              <a:rPr lang="ru-RU" dirty="0" smtClean="0"/>
              <a:t>Благодаря такому строению челюстей змея способна проглотить до удивления большое животное. Например, </a:t>
            </a:r>
            <a:r>
              <a:rPr lang="ru-RU" b="1" dirty="0" smtClean="0"/>
              <a:t>питон съедает таких крупных животных, как олень и леопард</a:t>
            </a:r>
            <a:r>
              <a:rPr lang="ru-RU" dirty="0" smtClean="0"/>
              <a:t>! Конечно, меньшие змеи едят более мелких животных. Большинство питается существами среднего размера: лягушками, мышами, крысами, птицами и кузнечиками. Некоторые маленькие слепые змеи питаются термитами. И есть еще и такие, которые едят других змей! </a:t>
            </a:r>
          </a:p>
          <a:p>
            <a:endParaRPr lang="ru-RU"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normAutofit/>
          </a:bodyPr>
          <a:lstStyle/>
          <a:p>
            <a:pPr algn="ctr"/>
            <a:r>
              <a:rPr lang="ru-RU" sz="3200" dirty="0" smtClean="0">
                <a:effectLst>
                  <a:outerShdw blurRad="38100" dist="38100" dir="2700000" algn="tl">
                    <a:srgbClr val="000000">
                      <a:alpha val="43137"/>
                    </a:srgbClr>
                  </a:outerShdw>
                </a:effectLst>
              </a:rPr>
              <a:t>Какая змея самая смертоносная?</a:t>
            </a:r>
            <a:endParaRPr lang="ru-RU" sz="3200" dirty="0">
              <a:effectLst>
                <a:outerShdw blurRad="38100" dist="38100" dir="2700000" algn="tl">
                  <a:srgbClr val="000000">
                    <a:alpha val="43137"/>
                  </a:srgbClr>
                </a:outerShdw>
              </a:effectLst>
            </a:endParaRPr>
          </a:p>
        </p:txBody>
      </p:sp>
      <p:pic>
        <p:nvPicPr>
          <p:cNvPr id="4" name="Содержимое 3" descr="8355692828_4485b50cc6_b.jpg"/>
          <p:cNvPicPr>
            <a:picLocks noGrp="1" noChangeAspect="1"/>
          </p:cNvPicPr>
          <p:nvPr>
            <p:ph idx="1"/>
          </p:nvPr>
        </p:nvPicPr>
        <p:blipFill>
          <a:blip r:embed="rId2" cstate="print"/>
          <a:stretch>
            <a:fillRect/>
          </a:stretch>
        </p:blipFill>
        <p:spPr>
          <a:xfrm>
            <a:off x="395536" y="1340768"/>
            <a:ext cx="6668396" cy="4714765"/>
          </a:xfrm>
          <a:ln>
            <a:solidFill>
              <a:schemeClr val="accent1"/>
            </a:solid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908720"/>
            <a:ext cx="6449180" cy="5132643"/>
          </a:xfrm>
        </p:spPr>
        <p:txBody>
          <a:bodyPr/>
          <a:lstStyle/>
          <a:p>
            <a:r>
              <a:rPr lang="ru-RU" sz="2000" b="1" dirty="0" smtClean="0"/>
              <a:t>Некоторые ученые считают самой смертоносной змеей </a:t>
            </a:r>
            <a:r>
              <a:rPr lang="ru-RU" sz="2000" b="1" dirty="0" smtClean="0">
                <a:solidFill>
                  <a:schemeClr val="accent5">
                    <a:lumMod val="75000"/>
                  </a:schemeClr>
                </a:solidFill>
              </a:rPr>
              <a:t>королевскую кобру</a:t>
            </a:r>
            <a:r>
              <a:rPr lang="ru-RU" sz="2000" dirty="0" smtClean="0"/>
              <a:t>. Они обосновывают свое мнение следующими причинами. Ее яд очень опасен. А главное, эта змея всегда нападает без промедления. Известны случаи, когда люди умирали от укусов королевской кобры в течение часа. Конкуренцию королевской кобре может составить </a:t>
            </a:r>
            <a:r>
              <a:rPr lang="ru-RU" sz="2000" dirty="0" smtClean="0">
                <a:solidFill>
                  <a:schemeClr val="accent5">
                    <a:lumMod val="75000"/>
                  </a:schemeClr>
                </a:solidFill>
              </a:rPr>
              <a:t>тигровая змея</a:t>
            </a:r>
            <a:r>
              <a:rPr lang="ru-RU" sz="2000" dirty="0" smtClean="0"/>
              <a:t>, обитающая в Австралии. Ее яд - один из самых сильнодействующих, но, к счастью, тигровая змея обладает ограниченным количеством яда. </a:t>
            </a:r>
          </a:p>
          <a:p>
            <a:endParaRPr lang="ru-RU"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587152"/>
          </a:xfrm>
        </p:spPr>
        <p:txBody>
          <a:bodyPr>
            <a:normAutofit fontScale="90000"/>
          </a:bodyPr>
          <a:lstStyle/>
          <a:p>
            <a:pPr algn="ctr"/>
            <a:r>
              <a:rPr lang="ru-RU" dirty="0" smtClean="0">
                <a:effectLst>
                  <a:outerShdw blurRad="38100" dist="38100" dir="2700000" algn="tl">
                    <a:srgbClr val="000000">
                      <a:alpha val="43137"/>
                    </a:srgbClr>
                  </a:outerShdw>
                </a:effectLst>
              </a:rPr>
              <a:t>Откладывают ли змеи яйца?</a:t>
            </a:r>
            <a:endParaRPr lang="ru-RU" dirty="0">
              <a:effectLst>
                <a:outerShdw blurRad="38100" dist="38100" dir="2700000" algn="tl">
                  <a:srgbClr val="000000">
                    <a:alpha val="43137"/>
                  </a:srgbClr>
                </a:outerShdw>
              </a:effectLst>
            </a:endParaRPr>
          </a:p>
        </p:txBody>
      </p:sp>
      <p:pic>
        <p:nvPicPr>
          <p:cNvPr id="4" name="Содержимое 3" descr="ужик.jpg"/>
          <p:cNvPicPr>
            <a:picLocks noGrp="1" noChangeAspect="1"/>
          </p:cNvPicPr>
          <p:nvPr>
            <p:ph idx="1"/>
          </p:nvPr>
        </p:nvPicPr>
        <p:blipFill>
          <a:blip r:embed="rId2" cstate="print"/>
          <a:stretch>
            <a:fillRect/>
          </a:stretch>
        </p:blipFill>
        <p:spPr>
          <a:xfrm>
            <a:off x="467544" y="1556792"/>
            <a:ext cx="6698298" cy="4186436"/>
          </a:xfrm>
          <a:ln>
            <a:solidFill>
              <a:schemeClr val="accent1"/>
            </a:solid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20688"/>
            <a:ext cx="6449180" cy="5420675"/>
          </a:xfrm>
        </p:spPr>
        <p:txBody>
          <a:bodyPr>
            <a:normAutofit/>
          </a:bodyPr>
          <a:lstStyle/>
          <a:p>
            <a:r>
              <a:rPr lang="ru-RU" sz="2000" dirty="0" smtClean="0"/>
              <a:t>Различные виды змей по-разному размножаются. Некоторые змеи не откладывают яйца, а рождают живых детенышей. </a:t>
            </a:r>
          </a:p>
          <a:p>
            <a:r>
              <a:rPr lang="ru-RU" sz="2000" dirty="0" smtClean="0"/>
              <a:t>Другие змеи откладывают яйца. Обычно они делают это в укромных местах, под камнями, под бревнами или в пустых пнях. По форме змеиные яйца несколько отличаются от куриных: они поменьше и подлиннее. Хотя яйца крупных змей могут и не уступать по размеру куриным. </a:t>
            </a:r>
          </a:p>
          <a:p>
            <a:r>
              <a:rPr lang="ru-RU" sz="2000" dirty="0" smtClean="0"/>
              <a:t>Скорлупа змеиного яйца достаточно прочна, напоминает кожицу. Количество яиц в кладке различается в зависимости от вида змеи. Больше всех яиц, наверное, откладывает питон. Индийский питон может отложить за один раз до 107 яиц.  </a:t>
            </a:r>
          </a:p>
          <a:p>
            <a:endParaRPr lang="ru-RU" sz="2000" dirty="0" smtClean="0"/>
          </a:p>
          <a:p>
            <a:endParaRPr lang="ru-RU" sz="20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dirty="0" smtClean="0">
                <a:effectLst>
                  <a:outerShdw blurRad="38100" dist="38100" dir="2700000" algn="tl">
                    <a:srgbClr val="000000">
                      <a:alpha val="43137"/>
                    </a:srgbClr>
                  </a:outerShdw>
                </a:effectLst>
              </a:rPr>
              <a:t>Есть ли у змеи кости? </a:t>
            </a:r>
            <a:endParaRPr lang="ru-RU" dirty="0">
              <a:effectLst>
                <a:outerShdw blurRad="38100" dist="38100" dir="2700000" algn="tl">
                  <a:srgbClr val="000000">
                    <a:alpha val="43137"/>
                  </a:srgbClr>
                </a:outerShdw>
              </a:effectLst>
            </a:endParaRPr>
          </a:p>
        </p:txBody>
      </p:sp>
      <p:pic>
        <p:nvPicPr>
          <p:cNvPr id="4" name="Содержимое 3" descr="скелет2.jpg"/>
          <p:cNvPicPr>
            <a:picLocks noGrp="1" noChangeAspect="1"/>
          </p:cNvPicPr>
          <p:nvPr>
            <p:ph idx="1"/>
          </p:nvPr>
        </p:nvPicPr>
        <p:blipFill>
          <a:blip r:embed="rId2" cstate="print"/>
          <a:stretch>
            <a:fillRect/>
          </a:stretch>
        </p:blipFill>
        <p:spPr>
          <a:xfrm>
            <a:off x="467544" y="1412776"/>
            <a:ext cx="6370116" cy="4777588"/>
          </a:xfrm>
          <a:ln>
            <a:solidFill>
              <a:schemeClr val="accent1"/>
            </a:solid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348667"/>
          </a:xfrm>
        </p:spPr>
        <p:txBody>
          <a:bodyPr>
            <a:noAutofit/>
          </a:bodyPr>
          <a:lstStyle/>
          <a:p>
            <a:r>
              <a:rPr lang="ru-RU" sz="1900" dirty="0" smtClean="0"/>
              <a:t>Наблюдая за движением змеи кажется, что тело змеи "течет" по земле, словно оно без костей!  </a:t>
            </a:r>
          </a:p>
          <a:p>
            <a:endParaRPr lang="ru-RU" sz="1900" dirty="0" smtClean="0"/>
          </a:p>
          <a:p>
            <a:r>
              <a:rPr lang="ru-RU" sz="1900" dirty="0" smtClean="0"/>
              <a:t>Тем не менее </a:t>
            </a:r>
            <a:r>
              <a:rPr lang="ru-RU" sz="1900" b="1" dirty="0" smtClean="0"/>
              <a:t>змея просто заполнена костями</a:t>
            </a:r>
            <a:r>
              <a:rPr lang="ru-RU" sz="1900" dirty="0" smtClean="0"/>
              <a:t>, это факт! Змеи обладают сочлененным позвоночником, к которому прикреплены ребра. У некоторых змей к их гибкому позвоночнику может быть прикреплено до 145 пар ребер. Позвонки присоединяются друг к другу своего рода шарнирными соединениями, причем к каждому позвонку прикреплена своя пара ребер, что дает позвонкам и ребрам свободу движений.</a:t>
            </a:r>
          </a:p>
          <a:p>
            <a:endParaRPr lang="ru-RU" sz="1900" dirty="0" smtClean="0"/>
          </a:p>
          <a:p>
            <a:r>
              <a:rPr lang="ru-RU" sz="1900" dirty="0" smtClean="0"/>
              <a:t>Есть у змей кости в голове и в челюстях. Во время еды змея способна очень широко раздвигать свои челюсти, потому что кости рта и горла закреплены не жестко.</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dirty="0" smtClean="0">
                <a:effectLst>
                  <a:outerShdw blurRad="38100" dist="38100" dir="2700000" algn="tl">
                    <a:srgbClr val="000000">
                      <a:alpha val="43137"/>
                    </a:srgbClr>
                  </a:outerShdw>
                </a:effectLst>
              </a:rPr>
              <a:t>Почему у змей нет ног?</a:t>
            </a:r>
            <a:endParaRPr lang="ru-RU" dirty="0">
              <a:effectLst>
                <a:outerShdw blurRad="38100" dist="38100" dir="2700000" algn="tl">
                  <a:srgbClr val="000000">
                    <a:alpha val="43137"/>
                  </a:srgbClr>
                </a:outerShdw>
              </a:effectLst>
            </a:endParaRPr>
          </a:p>
        </p:txBody>
      </p:sp>
      <p:pic>
        <p:nvPicPr>
          <p:cNvPr id="4" name="Содержимое 3" descr="KIOSAKY.RU-(53).jpg"/>
          <p:cNvPicPr>
            <a:picLocks noGrp="1" noChangeAspect="1"/>
          </p:cNvPicPr>
          <p:nvPr>
            <p:ph idx="1"/>
          </p:nvPr>
        </p:nvPicPr>
        <p:blipFill>
          <a:blip r:embed="rId2" cstate="print"/>
          <a:stretch>
            <a:fillRect/>
          </a:stretch>
        </p:blipFill>
        <p:spPr>
          <a:xfrm>
            <a:off x="323528" y="1700808"/>
            <a:ext cx="6813510" cy="4258444"/>
          </a:xfrm>
          <a:ln>
            <a:solidFill>
              <a:schemeClr val="accent1"/>
            </a:solid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20688"/>
            <a:ext cx="6449180" cy="5760640"/>
          </a:xfrm>
        </p:spPr>
        <p:txBody>
          <a:bodyPr>
            <a:normAutofit fontScale="85000" lnSpcReduction="20000"/>
          </a:bodyPr>
          <a:lstStyle/>
          <a:p>
            <a:r>
              <a:rPr lang="ru-RU" dirty="0" smtClean="0"/>
              <a:t>Отсутствие ног у современных змей вовсе не означает, что у них никогда не было конечностей.  Но как и когда змеи "потеряли" свои ноги, науке не известно. </a:t>
            </a:r>
          </a:p>
          <a:p>
            <a:r>
              <a:rPr lang="ru-RU" dirty="0" smtClean="0"/>
              <a:t>Но, несмотря на то что когда-то у змеи разом пропали все ноги, они отнюдь не потеряли способности передвигаться и обходятся без них очень даже хорошо. Двигаться змее помогают выпуклые пластинки, расположенные на брюхе. </a:t>
            </a:r>
          </a:p>
          <a:p>
            <a:r>
              <a:rPr lang="ru-RU" dirty="0" smtClean="0"/>
              <a:t>Существует четыре различных способа передвижения змей. </a:t>
            </a:r>
          </a:p>
          <a:p>
            <a:r>
              <a:rPr lang="ru-RU" dirty="0" smtClean="0"/>
              <a:t>Боковое волнообразное движение. Змея последовательно описывает телом волнообразные кривые, похожие по форме на букву S, и, отталкиваясь телом от неровностей почвы, скользит вперед. </a:t>
            </a:r>
          </a:p>
          <a:p>
            <a:r>
              <a:rPr lang="ru-RU" dirty="0" smtClean="0"/>
              <a:t>Прямолинейное движение. Небольшие группы пластинок на брюхе выталкивают вперед часть тела змеи, в то время как остальные пластинки выбрасываются назад, создавая упор для тела. После этого продвинувшиеся вперед пластинки держат тело, пока к ним подтягиваются пластинки задней части тела. </a:t>
            </a:r>
          </a:p>
          <a:p>
            <a:r>
              <a:rPr lang="ru-RU" dirty="0" smtClean="0"/>
              <a:t>Спиральное движение. Используется для лазания по деревьям. Змея обвивает своим хвостом ствол дерева и, выбрасывая вверх переднюю часть тела, зацепляется за дерево на некоторой высоте, после чего подтягивает нижнюю часть тела. </a:t>
            </a:r>
          </a:p>
          <a:p>
            <a:r>
              <a:rPr lang="ru-RU" dirty="0" smtClean="0"/>
              <a:t>Боковой ход. Двигаясь этим методом, змея выбрасывает переднюю часть тела вбок, после чего подтягивает заднюю часть и повторяет ту же самую операцию.</a:t>
            </a:r>
          </a:p>
        </p:txBody>
      </p:sp>
    </p:spTree>
  </p:cSld>
  <p:clrMapOvr>
    <a:masterClrMapping/>
  </p:clrMapOvr>
  <p:transition spd="med">
    <p:fade/>
  </p:transition>
</p:sld>
</file>

<file path=ppt/theme/theme1.xml><?xml version="1.0" encoding="utf-8"?>
<a:theme xmlns:a="http://schemas.openxmlformats.org/drawingml/2006/main" name="Тема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alesStrategy_FacetGreenTheme_16x9_TP103418064" id="{D87256E1-9872-493E-B720-92FCF51AA491}" vid="{31F67606-90CF-4D61-9B50-ABDC4CD7DD7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41</TotalTime>
  <Words>1324</Words>
  <Application>Microsoft Office PowerPoint</Application>
  <PresentationFormat>Экран (4:3)</PresentationFormat>
  <Paragraphs>72</Paragraphs>
  <Slides>19</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Тема2</vt:lpstr>
      <vt:lpstr>Интересные факты о змеях</vt:lpstr>
      <vt:lpstr>Какая змея самая смертоносная?</vt:lpstr>
      <vt:lpstr>Слайд 3</vt:lpstr>
      <vt:lpstr>Откладывают ли змеи яйца?</vt:lpstr>
      <vt:lpstr>Слайд 5</vt:lpstr>
      <vt:lpstr>Есть ли у змеи кости? </vt:lpstr>
      <vt:lpstr>Слайд 7</vt:lpstr>
      <vt:lpstr>Почему у змей нет ног?</vt:lpstr>
      <vt:lpstr>Слайд 9</vt:lpstr>
      <vt:lpstr>Зачем змее чешуя?</vt:lpstr>
      <vt:lpstr>Слайд 11</vt:lpstr>
      <vt:lpstr>Можно ли на самом деле загипнотизировать змею?</vt:lpstr>
      <vt:lpstr>Слайд 13</vt:lpstr>
      <vt:lpstr>Откуда у змей берется яд? </vt:lpstr>
      <vt:lpstr>Слайд 15</vt:lpstr>
      <vt:lpstr>Чем питаются змеи? </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Интересные факты о змеях</dc:title>
  <dc:subject>Животные</dc:subject>
  <dc:creator>www.zooclub.ru</dc:creator>
  <cp:keywords>животные, рептилии, змеи</cp:keywords>
  <dc:description>Данная презентация может использоваться для личных целей, но не может быть опубликована в сети интернет на других сайтах.</dc:description>
  <cp:lastModifiedBy>user1</cp:lastModifiedBy>
  <cp:revision>13</cp:revision>
  <dcterms:created xsi:type="dcterms:W3CDTF">2014-02-17T20:37:36Z</dcterms:created>
  <dcterms:modified xsi:type="dcterms:W3CDTF">2016-02-02T23:26:12Z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