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71" r:id="rId5"/>
    <p:sldId id="259" r:id="rId6"/>
    <p:sldId id="272" r:id="rId7"/>
    <p:sldId id="260" r:id="rId8"/>
    <p:sldId id="270" r:id="rId9"/>
    <p:sldId id="261" r:id="rId10"/>
    <p:sldId id="273" r:id="rId11"/>
    <p:sldId id="262" r:id="rId12"/>
    <p:sldId id="263" r:id="rId13"/>
    <p:sldId id="274" r:id="rId14"/>
    <p:sldId id="264" r:id="rId15"/>
    <p:sldId id="265" r:id="rId16"/>
    <p:sldId id="266" r:id="rId17"/>
    <p:sldId id="267" r:id="rId18"/>
    <p:sldId id="276" r:id="rId19"/>
    <p:sldId id="275" r:id="rId20"/>
    <p:sldId id="280" r:id="rId21"/>
    <p:sldId id="277" r:id="rId22"/>
    <p:sldId id="279" r:id="rId23"/>
    <p:sldId id="268" r:id="rId24"/>
    <p:sldId id="281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34911-DB38-432E-951A-3C991A3322B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E2E60-4F7E-4A97-835C-3602B9762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http://zooclub.ru/zanim/blohi_zhiznennyi_cikl.shtml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E2E60-4F7E-4A97-835C-3602B9762CD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http://zooclub.ru/zanim/blohi_zhiznennyi_cikl.shtml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E2E60-4F7E-4A97-835C-3602B9762CD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http://zooclub.ru/zanim/blohi_zhiznennyi_cikl.shtml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E2E60-4F7E-4A97-835C-3602B9762CD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http://zooclub.ru/zanim/blohi_zhiznennyi_cikl.shtml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E2E60-4F7E-4A97-835C-3602B9762CD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http://zooclub.ru/zanim/blohi_zhiznennyi_cikl.shtml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E2E60-4F7E-4A97-835C-3602B9762CD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http://zooclub.ru/zanim/blohi_zhiznennyi_cikl.shtml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E2E60-4F7E-4A97-835C-3602B9762CD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http://zooclub.ru/zanim/blohi_zhiznennyi_cikl.shtml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E2E60-4F7E-4A97-835C-3602B9762C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http://zooclub.ru/zanim/blohi_zhiznennyi_cikl.shtml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E2E60-4F7E-4A97-835C-3602B9762C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http://zooclub.ru/zanim/blohi_zhiznennyi_cikl.shtml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E2E60-4F7E-4A97-835C-3602B9762C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http://zooclub.ru/zanim/blohi_zhiznennyi_cikl.shtml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E2E60-4F7E-4A97-835C-3602B9762C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http://zooclub.ru/zanim/blohi_zhiznennyi_cikl.shtml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E2E60-4F7E-4A97-835C-3602B9762C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http://zooclub.ru/zanim/blohi_zhiznennyi_cikl.shtml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E2E60-4F7E-4A97-835C-3602B9762C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http://zooclub.ru/zanim/blohi_zhiznennyi_cikl.shtml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E2E60-4F7E-4A97-835C-3602B9762C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http://zooclub.ru/zanim/blohi_zhiznennyi_cikl.shtml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E2E60-4F7E-4A97-835C-3602B9762C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/>
        </p:nvGrpSpPr>
        <p:grpSpPr>
          <a:xfrm>
            <a:off x="0" y="0"/>
            <a:ext cx="9141619" cy="713232"/>
            <a:chOff x="0" y="0"/>
            <a:chExt cx="12188825" cy="713232"/>
          </a:xfrm>
        </p:grpSpPr>
        <p:sp>
          <p:nvSpPr>
            <p:cNvPr id="7" name="Прямоугольник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10"/>
          <p:cNvGrpSpPr/>
          <p:nvPr/>
        </p:nvGrpSpPr>
        <p:grpSpPr>
          <a:xfrm>
            <a:off x="0" y="0"/>
            <a:ext cx="534924" cy="6858000"/>
            <a:chOff x="0" y="0"/>
            <a:chExt cx="713232" cy="6858000"/>
          </a:xfrm>
        </p:grpSpPr>
        <p:sp>
          <p:nvSpPr>
            <p:cNvPr id="12" name="Прямоугольник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13"/>
          <p:cNvGrpSpPr/>
          <p:nvPr/>
        </p:nvGrpSpPr>
        <p:grpSpPr>
          <a:xfrm>
            <a:off x="8607571" y="0"/>
            <a:ext cx="560165" cy="6858000"/>
            <a:chOff x="11476762" y="0"/>
            <a:chExt cx="746886" cy="6858000"/>
          </a:xfrm>
        </p:grpSpPr>
        <p:sp>
          <p:nvSpPr>
            <p:cNvPr id="15" name="Прямоугольник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" name="Группа 16"/>
          <p:cNvGrpSpPr/>
          <p:nvPr/>
        </p:nvGrpSpPr>
        <p:grpSpPr>
          <a:xfrm flipV="1">
            <a:off x="0" y="6144768"/>
            <a:ext cx="9141619" cy="713232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1188720"/>
            <a:ext cx="72009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3749040"/>
            <a:ext cx="72009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7D2D-1549-4F35-8621-5800E740112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D5E8-600A-458A-BDA8-B4E6EF15D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7D2D-1549-4F35-8621-5800E740112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D5E8-600A-458A-BDA8-B4E6EF15D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7D2D-1549-4F35-8621-5800E740112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D5E8-600A-458A-BDA8-B4E6EF15D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7"/>
          <p:cNvGrpSpPr/>
          <p:nvPr/>
        </p:nvGrpSpPr>
        <p:grpSpPr>
          <a:xfrm flipV="1">
            <a:off x="0" y="6309360"/>
            <a:ext cx="9141619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" name="Группа 10"/>
          <p:cNvGrpSpPr/>
          <p:nvPr/>
        </p:nvGrpSpPr>
        <p:grpSpPr>
          <a:xfrm>
            <a:off x="12552" y="0"/>
            <a:ext cx="9141619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7D2D-1549-4F35-8621-5800E740112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D5E8-600A-458A-BDA8-B4E6EF15D4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188720"/>
            <a:ext cx="72009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3749040"/>
            <a:ext cx="72009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7D2D-1549-4F35-8621-5800E740112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D5E8-600A-458A-BDA8-B4E6EF15D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7D2D-1549-4F35-8621-5800E740112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D5E8-600A-458A-BDA8-B4E6EF15D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7D2D-1549-4F35-8621-5800E740112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D5E8-600A-458A-BDA8-B4E6EF15D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7D2D-1549-4F35-8621-5800E740112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D5E8-600A-458A-BDA8-B4E6EF15D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1619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" y="1005840"/>
            <a:ext cx="541782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7D2D-1549-4F35-8621-5800E740112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D5E8-600A-458A-BDA8-B4E6EF15D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480" y="548640"/>
            <a:ext cx="500634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7D2D-1549-4F35-8621-5800E740112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D5E8-600A-458A-BDA8-B4E6EF15D4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5829300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 flipV="1">
            <a:off x="0" y="6309360"/>
            <a:ext cx="5829300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5400000" flipV="1">
            <a:off x="-3223260" y="3223260"/>
            <a:ext cx="6858000" cy="411480"/>
            <a:chOff x="0" y="0"/>
            <a:chExt cx="12188825" cy="713232"/>
          </a:xfrm>
        </p:grpSpPr>
        <p:sp>
          <p:nvSpPr>
            <p:cNvPr id="15" name="Прямоугольник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16200000" flipH="1" flipV="1">
            <a:off x="2194559" y="3223261"/>
            <a:ext cx="6858000" cy="411480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7"/>
          <p:cNvGrpSpPr/>
          <p:nvPr/>
        </p:nvGrpSpPr>
        <p:grpSpPr bwMode="auto">
          <a:xfrm flipV="1">
            <a:off x="0" y="6309360"/>
            <a:ext cx="9141619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673352"/>
            <a:ext cx="713232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391656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1137D2D-1549-4F35-8621-5800E740112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391656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391656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254D5E8-600A-458A-BDA8-B4E6EF15D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1188720"/>
            <a:ext cx="7200900" cy="2096264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Блохи: жизненный цикл</a:t>
            </a:r>
            <a:endParaRPr lang="ru-RU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3429000"/>
            <a:ext cx="7200900" cy="15121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Блохи — кровососущие насекомые. По-гречески называются </a:t>
            </a:r>
            <a:r>
              <a:rPr lang="ru-RU" sz="2000" dirty="0" err="1" smtClean="0"/>
              <a:t>Siphonaptera</a:t>
            </a:r>
            <a:r>
              <a:rPr lang="ru-RU" sz="2000" dirty="0" smtClean="0"/>
              <a:t>, что в переводе означает «бескрылый насос» - исчерпывающее название. В мире существует более 2000 видов блох.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9744" y="188640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www.zooclub.ru</a:t>
            </a:r>
            <a:endParaRPr lang="en-US" dirty="0"/>
          </a:p>
        </p:txBody>
      </p:sp>
      <p:pic>
        <p:nvPicPr>
          <p:cNvPr id="5" name="Рисунок 4" descr="flea_side_vie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869160"/>
            <a:ext cx="2173470" cy="1656184"/>
          </a:xfrm>
          <a:prstGeom prst="rect">
            <a:avLst/>
          </a:prstGeom>
        </p:spPr>
      </p:pic>
      <p:pic>
        <p:nvPicPr>
          <p:cNvPr id="6" name="Рисунок 5" descr="Untitled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1905000" cy="20288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6138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СОБАЧЬЯ БЛОХА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534753" cy="492569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980728"/>
            <a:ext cx="7132320" cy="5036024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Ctenocephalides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canis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/>
              <a:t>- это обыкновенная собачья блоха. Несмотря на свое название,  она может иметь своим хозяином  человека, кошку  и других животных.</a:t>
            </a:r>
            <a:endParaRPr lang="ru-RU" sz="3600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1052736"/>
            <a:ext cx="7132320" cy="49640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Все эти виды блох отдают предпочтение какому-либо хозяину</a:t>
            </a:r>
            <a:r>
              <a:rPr lang="ru-RU" sz="2800" dirty="0" smtClean="0"/>
              <a:t>, но никто не откажется от крови  кошек  и собак. Практически каждый представитель гигантского количества видов блох имеет возможность паразитировать на кошках и собаках, поэтому с этими насекомыми так трудно бороться.</a:t>
            </a:r>
            <a:endParaRPr lang="ru-RU" sz="2800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10458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АНАТОМИЧЕСКОЕ СТРОЕНИЕ БЛОХИ</a:t>
            </a:r>
            <a:endParaRPr lang="ru-RU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835352" cy="468912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692696"/>
            <a:ext cx="7132320" cy="532405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Блохи это насекомые 2-8 мм в длину</a:t>
            </a:r>
            <a:r>
              <a:rPr lang="ru-RU" sz="2200" dirty="0" smtClean="0"/>
              <a:t>, их туловище сжато с боков и разделено на три части — голову, грудь, брюшко. На груди имеются три пары ног. Последняя пара ног значительно увеличена, что дает им их фантастическую прыгучесть. Крыльев нет. Цвет от светло- до темно-коричневого. У блох есть глаза и своеобразный сенсорный орган — абдоминальный </a:t>
            </a:r>
            <a:r>
              <a:rPr lang="ru-RU" sz="2200" dirty="0" err="1" smtClean="0"/>
              <a:t>сенсиллиум</a:t>
            </a:r>
            <a:r>
              <a:rPr lang="ru-RU" sz="2200" dirty="0" smtClean="0"/>
              <a:t>, или </a:t>
            </a:r>
            <a:r>
              <a:rPr lang="ru-RU" sz="2200" dirty="0" err="1" smtClean="0"/>
              <a:t>пигидий</a:t>
            </a:r>
            <a:r>
              <a:rPr lang="ru-RU" sz="2200" dirty="0" smtClean="0"/>
              <a:t>, снабжённый </a:t>
            </a:r>
            <a:r>
              <a:rPr lang="ru-RU" sz="2200" dirty="0" err="1" smtClean="0"/>
              <a:t>трихоботриями</a:t>
            </a:r>
            <a:r>
              <a:rPr lang="ru-RU" sz="2200" dirty="0" smtClean="0"/>
              <a:t> (осязательными волосками) и способный улавливать колебания воздуха, тепло, вибрацию, наличие углекислого газа,  что указывает на наличие неподалеку потенциальной еды.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6138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ПИТАЮТСЯ БЛОХИ?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2060848"/>
            <a:ext cx="7132320" cy="39559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Блохи - самцы и самки питаются кровью животных. Они могут несколько месяцев провести без пищи.</a:t>
            </a:r>
            <a:endParaRPr lang="ru-RU" sz="3600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6858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ЖИЗНЕННЫЙ ЦИКЛ БЛОХИ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3505"/>
            <a:ext cx="5472608" cy="516283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764704"/>
            <a:ext cx="7132320" cy="52520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Существует 4 стадии жизненного цикла блохи</a:t>
            </a:r>
            <a:r>
              <a:rPr lang="ru-RU" sz="2400" b="1" dirty="0" smtClean="0"/>
              <a:t>: </a:t>
            </a:r>
            <a:r>
              <a:rPr lang="ru-RU" sz="2400" dirty="0" smtClean="0"/>
              <a:t>яйцо, личинка, куколка и взрослое насекомое. На второй день после спаривания самка начинает откладывать яйца. Часто это происходит прямо на животном-хозяине, но так как яйца не липкие, они падают в окружающую среду. Наряду с яйцами блоха выделяет большое количество фекалий (так называемая блошиная «грязь»). Если смочить их водой, они превращаются в красную жидкость, так как состоят из переваренной крови.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00210_1498_0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7056784" cy="5571145"/>
          </a:xfr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836712"/>
            <a:ext cx="7132320" cy="51800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Блоха может отложить 30-50 яиц в день</a:t>
            </a:r>
            <a:r>
              <a:rPr lang="ru-RU" sz="2800" dirty="0" smtClean="0"/>
              <a:t>, обычно порциями  от 3 до 15 штук. За свою жизнь, которая длится от нескольких месяцев до 2 лет, в зависимости от вида,  блоха откладывает от 400 до 1000 яиц. Всего за 30 дней 25 взрослых самок могут превратиться в  четверть миллиона блох.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6858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КРЫСИНАЯ БЛОХА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4363495125_d50c64ed2a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6480720" cy="4860540"/>
          </a:xfr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6138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ЯЙЦА БЛОХ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71997" cy="4438019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620688"/>
            <a:ext cx="7132320" cy="539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Развитие яиц в среднем продолжается не более двух недель</a:t>
            </a:r>
            <a:r>
              <a:rPr lang="ru-RU" sz="2800" dirty="0" smtClean="0"/>
              <a:t>. Из яйца выходит безногая, червеобразная, активно передвигающаяся личинка, которая зарывается в субстрат норы или гнезда хозяина. Личинка питается либо различными разлагающимися остатками, или (у некоторых видов) </a:t>
            </a:r>
            <a:r>
              <a:rPr lang="ru-RU" sz="2800" dirty="0" err="1" smtClean="0"/>
              <a:t>непереваренной</a:t>
            </a:r>
            <a:r>
              <a:rPr lang="ru-RU" sz="2800" dirty="0" smtClean="0"/>
              <a:t> кровью, содержащейся в испражнениях взрослых блох.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6858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ЛИЧИНКИ БЛОХ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40768"/>
            <a:ext cx="4536504" cy="489550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692696"/>
            <a:ext cx="7132320" cy="53240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Личинки линяют 3 раза. </a:t>
            </a:r>
            <a:r>
              <a:rPr lang="ru-RU" sz="2800" dirty="0" smtClean="0"/>
              <a:t>После этого они окружают себя </a:t>
            </a:r>
            <a:r>
              <a:rPr lang="ru-RU" sz="2800" dirty="0" err="1" smtClean="0"/>
              <a:t>шелкоподобным</a:t>
            </a:r>
            <a:r>
              <a:rPr lang="ru-RU" sz="2800" dirty="0" smtClean="0"/>
              <a:t> коконом и окукливаются. Полностью жизненный цикл занимает 15 дней, но куколка может оставаться в состоянии покоя при неблагоприятных внешних условиях (например, при холоде) и продлить цикл до 1 года и больше. Это важно помнить, когда вы планируете борьбу с блохами.</a:t>
            </a:r>
            <a:endParaRPr lang="ru-RU" sz="2800" dirty="0"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БОЛЕЗНИ, КОТОРЫЕ ПЕРЕНОСЯТ БЛОХИ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45197"/>
            <a:ext cx="6840761" cy="464838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764704"/>
            <a:ext cx="7132320" cy="5252048"/>
          </a:xfrm>
        </p:spPr>
        <p:txBody>
          <a:bodyPr>
            <a:normAutofit/>
          </a:bodyPr>
          <a:lstStyle/>
          <a:p>
            <a:r>
              <a:rPr lang="ru-RU" dirty="0" smtClean="0"/>
              <a:t>заражение огуречным цепнем (</a:t>
            </a:r>
            <a:r>
              <a:rPr lang="en-US" dirty="0" err="1" smtClean="0"/>
              <a:t>Dipylidium</a:t>
            </a:r>
            <a:r>
              <a:rPr lang="en-US" dirty="0" smtClean="0"/>
              <a:t> </a:t>
            </a:r>
            <a:r>
              <a:rPr lang="en-US" dirty="0" err="1" smtClean="0"/>
              <a:t>caninum</a:t>
            </a:r>
            <a:r>
              <a:rPr lang="en-US" dirty="0" smtClean="0"/>
              <a:t>), </a:t>
            </a:r>
          </a:p>
          <a:p>
            <a:r>
              <a:rPr lang="ru-RU" dirty="0" smtClean="0"/>
              <a:t>заражение </a:t>
            </a:r>
            <a:r>
              <a:rPr lang="en-US" dirty="0" err="1" smtClean="0"/>
              <a:t>Dipetalonema</a:t>
            </a:r>
            <a:r>
              <a:rPr lang="en-US" dirty="0" smtClean="0"/>
              <a:t> </a:t>
            </a:r>
            <a:r>
              <a:rPr lang="en-US" dirty="0" err="1" smtClean="0"/>
              <a:t>reconditum</a:t>
            </a:r>
            <a:r>
              <a:rPr lang="en-US" dirty="0" smtClean="0"/>
              <a:t>, </a:t>
            </a:r>
            <a:r>
              <a:rPr lang="ru-RU" dirty="0" smtClean="0"/>
              <a:t>вызывающими </a:t>
            </a:r>
            <a:r>
              <a:rPr lang="ru-RU" dirty="0" err="1" smtClean="0"/>
              <a:t>онхоцеркоз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гемобартенелез</a:t>
            </a:r>
            <a:r>
              <a:rPr lang="ru-RU" dirty="0" smtClean="0"/>
              <a:t>, или инфекционная анемия кошек (поражение  красных кровяных телец),</a:t>
            </a:r>
          </a:p>
          <a:p>
            <a:r>
              <a:rPr lang="ru-RU" dirty="0" smtClean="0"/>
              <a:t>заражение чумной палочкой (</a:t>
            </a:r>
            <a:r>
              <a:rPr lang="en-US" dirty="0" err="1" smtClean="0"/>
              <a:t>Yersinia</a:t>
            </a:r>
            <a:r>
              <a:rPr lang="en-US" dirty="0" smtClean="0"/>
              <a:t> </a:t>
            </a:r>
            <a:r>
              <a:rPr lang="en-US" dirty="0" err="1" smtClean="0"/>
              <a:t>pestis</a:t>
            </a:r>
            <a:r>
              <a:rPr lang="en-US" dirty="0" smtClean="0"/>
              <a:t>) – </a:t>
            </a:r>
            <a:r>
              <a:rPr lang="ru-RU" dirty="0" smtClean="0"/>
              <a:t>возбудителем чумы,</a:t>
            </a:r>
          </a:p>
          <a:p>
            <a:r>
              <a:rPr lang="ru-RU" dirty="0" smtClean="0"/>
              <a:t>заражение </a:t>
            </a:r>
            <a:r>
              <a:rPr lang="en-US" dirty="0" err="1" smtClean="0"/>
              <a:t>Rickettsia</a:t>
            </a:r>
            <a:r>
              <a:rPr lang="en-US" dirty="0" smtClean="0"/>
              <a:t> </a:t>
            </a:r>
            <a:r>
              <a:rPr lang="en-US" dirty="0" err="1" smtClean="0"/>
              <a:t>typhi</a:t>
            </a:r>
            <a:r>
              <a:rPr lang="en-US" dirty="0" smtClean="0"/>
              <a:t> – </a:t>
            </a:r>
            <a:r>
              <a:rPr lang="ru-RU" dirty="0" smtClean="0"/>
              <a:t>возбудителем тифа,</a:t>
            </a:r>
          </a:p>
          <a:p>
            <a:r>
              <a:rPr lang="ru-RU" dirty="0" smtClean="0"/>
              <a:t>заражение  </a:t>
            </a:r>
            <a:r>
              <a:rPr lang="en-US" dirty="0" err="1" smtClean="0"/>
              <a:t>Francisella</a:t>
            </a:r>
            <a:r>
              <a:rPr lang="en-US" dirty="0" smtClean="0"/>
              <a:t> </a:t>
            </a:r>
            <a:r>
              <a:rPr lang="en-US" dirty="0" err="1" smtClean="0"/>
              <a:t>tularensis</a:t>
            </a:r>
            <a:r>
              <a:rPr lang="en-US" dirty="0" smtClean="0"/>
              <a:t> - </a:t>
            </a:r>
            <a:r>
              <a:rPr lang="ru-RU" dirty="0" smtClean="0"/>
              <a:t>возбудителем туляремии.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836712"/>
            <a:ext cx="7132320" cy="518004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Xenopsylla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cheopis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dirty="0" smtClean="0"/>
              <a:t>- так называемая крысиная блоха. Является переносчиком бубонной чумы или «черной смерти». В средние века эта напасть унесла жизни более 200 миллионов человек. Название «крысиная блоха» означает, что лакомиться они предпочитают кровью крыс, но не брезгуют собачьей и человеческой. Кошки также не застрахованы от нападения этого вида блох.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685832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ТРОПИЧЕСКАЯ КУРИНАЯ БЛОХА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pulex_irritans_113304484125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892487" cy="4866096"/>
          </a:xfr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908720"/>
            <a:ext cx="7132320" cy="5108032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Echidnophaga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gallinacea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dirty="0" smtClean="0"/>
              <a:t>- известна под названиями тропическая куриная блоха или присасывающаяся блоха. Предпочитает пировать на птицах, но не откажется отобедать и кровью животных.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6858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ЧЕЛОВЕЧЕСКАЯ БЛОХА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200800" cy="472852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836712"/>
            <a:ext cx="7132320" cy="518004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Pulex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irritans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/>
              <a:t>- это человеческая блоха. Немного странно, но эта блоха также любит свиней. Однако если рядом нет ни человека, ни свиньи, то кошки и собаки тоже подойдут.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6138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КОШАЧЬЯ БЛОХА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196752"/>
            <a:ext cx="7560840" cy="499015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836712"/>
            <a:ext cx="7132320" cy="518004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Ctenocephalides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felis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/>
              <a:t>—  блоха домашних кошек, хотя  на самом деле она предпочитает собак. Эти блохи наиболее часто поражают собак и кошек.</a:t>
            </a:r>
            <a:endParaRPr lang="ru-RU" sz="3600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3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561</TotalTime>
  <Words>743</Words>
  <Application>Microsoft Office PowerPoint</Application>
  <PresentationFormat>Экран (4:3)</PresentationFormat>
  <Paragraphs>60</Paragraphs>
  <Slides>25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Тема3</vt:lpstr>
      <vt:lpstr>Блохи: жизненный цикл</vt:lpstr>
      <vt:lpstr>КРЫСИНАЯ БЛОХА</vt:lpstr>
      <vt:lpstr>Слайд 3</vt:lpstr>
      <vt:lpstr>ТРОПИЧЕСКАЯ КУРИНАЯ БЛОХА</vt:lpstr>
      <vt:lpstr>Слайд 5</vt:lpstr>
      <vt:lpstr>ЧЕЛОВЕЧЕСКАЯ БЛОХА</vt:lpstr>
      <vt:lpstr>Слайд 7</vt:lpstr>
      <vt:lpstr>КОШАЧЬЯ БЛОХА</vt:lpstr>
      <vt:lpstr>Слайд 9</vt:lpstr>
      <vt:lpstr>СОБАЧЬЯ БЛОХА</vt:lpstr>
      <vt:lpstr>Слайд 11</vt:lpstr>
      <vt:lpstr>Слайд 12</vt:lpstr>
      <vt:lpstr>АНАТОМИЧЕСКОЕ СТРОЕНИЕ БЛОХИ</vt:lpstr>
      <vt:lpstr>Слайд 14</vt:lpstr>
      <vt:lpstr>ЧЕМ ПИТАЮТСЯ БЛОХИ?</vt:lpstr>
      <vt:lpstr>ЖИЗНЕННЫЙ ЦИКЛ БЛОХИ</vt:lpstr>
      <vt:lpstr>Слайд 17</vt:lpstr>
      <vt:lpstr>Слайд 18</vt:lpstr>
      <vt:lpstr>Слайд 19</vt:lpstr>
      <vt:lpstr>ЯЙЦА БЛОХ</vt:lpstr>
      <vt:lpstr>Слайд 21</vt:lpstr>
      <vt:lpstr>ЛИЧИНКИ БЛОХ</vt:lpstr>
      <vt:lpstr>Слайд 23</vt:lpstr>
      <vt:lpstr>БОЛЕЗНИ, КОТОРЫЕ ПЕРЕНОСЯТ БЛОХИ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Блохи: жизненный цикл</dc:title>
  <dc:subject>животные, членистоногие, насекомые</dc:subject>
  <dc:creator>www.zooclub.ru</dc:creator>
  <cp:keywords>животные; членистоногие; насекомые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33</cp:revision>
  <dcterms:created xsi:type="dcterms:W3CDTF">2014-02-17T21:37:34Z</dcterms:created>
  <dcterms:modified xsi:type="dcterms:W3CDTF">2016-02-03T03:29:19Z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