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A67D01-5C96-4A57-BDB1-698D9FE4DF11}" type="datetimeFigureOut">
              <a:rPr lang="ru-RU" smtClean="0"/>
              <a:pPr/>
              <a:t>16.02.2018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62B48B-53AA-403C-A7C0-91645A01F23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a:t>
            </a:r>
            <a:r>
              <a:rPr lang="en-US" dirty="0" smtClean="0"/>
              <a:t>zooclub.ru/samye/neobychnye_koshki_planety.shtml</a:t>
            </a:r>
            <a:endParaRPr lang="ru-RU" dirty="0"/>
          </a:p>
        </p:txBody>
      </p:sp>
      <p:sp>
        <p:nvSpPr>
          <p:cNvPr id="4" name="Номер слайда 3"/>
          <p:cNvSpPr>
            <a:spLocks noGrp="1"/>
          </p:cNvSpPr>
          <p:nvPr>
            <p:ph type="sldNum" sz="quarter" idx="10"/>
          </p:nvPr>
        </p:nvSpPr>
        <p:spPr/>
        <p:txBody>
          <a:bodyPr/>
          <a:lstStyle/>
          <a:p>
            <a:fld id="{8B62B48B-53AA-403C-A7C0-91645A01F23B}"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http://zooclub.ru/samye/neobychnye_koshki_planety.shtml</a:t>
            </a:r>
            <a:endParaRPr lang="ru-RU" dirty="0"/>
          </a:p>
        </p:txBody>
      </p:sp>
      <p:sp>
        <p:nvSpPr>
          <p:cNvPr id="4" name="Номер слайда 3"/>
          <p:cNvSpPr>
            <a:spLocks noGrp="1"/>
          </p:cNvSpPr>
          <p:nvPr>
            <p:ph type="sldNum" sz="quarter" idx="10"/>
          </p:nvPr>
        </p:nvSpPr>
        <p:spPr/>
        <p:txBody>
          <a:bodyPr/>
          <a:lstStyle/>
          <a:p>
            <a:fld id="{8B62B48B-53AA-403C-A7C0-91645A01F23B}" type="slidenum">
              <a:rPr lang="ru-RU" smtClean="0"/>
              <a:pPr/>
              <a:t>17</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http://zooclub.ru/samye/neobychnye_koshki_planety.shtml</a:t>
            </a:r>
            <a:endParaRPr lang="ru-RU" dirty="0"/>
          </a:p>
        </p:txBody>
      </p:sp>
      <p:sp>
        <p:nvSpPr>
          <p:cNvPr id="4" name="Номер слайда 3"/>
          <p:cNvSpPr>
            <a:spLocks noGrp="1"/>
          </p:cNvSpPr>
          <p:nvPr>
            <p:ph type="sldNum" sz="quarter" idx="10"/>
          </p:nvPr>
        </p:nvSpPr>
        <p:spPr/>
        <p:txBody>
          <a:bodyPr/>
          <a:lstStyle/>
          <a:p>
            <a:fld id="{8B62B48B-53AA-403C-A7C0-91645A01F23B}" type="slidenum">
              <a:rPr lang="ru-RU" smtClean="0"/>
              <a:pPr/>
              <a:t>19</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http://zooclub.ru/samye/neobychnye_koshki_planety.shtml</a:t>
            </a:r>
            <a:endParaRPr lang="ru-RU" dirty="0"/>
          </a:p>
        </p:txBody>
      </p:sp>
      <p:sp>
        <p:nvSpPr>
          <p:cNvPr id="4" name="Номер слайда 3"/>
          <p:cNvSpPr>
            <a:spLocks noGrp="1"/>
          </p:cNvSpPr>
          <p:nvPr>
            <p:ph type="sldNum" sz="quarter" idx="10"/>
          </p:nvPr>
        </p:nvSpPr>
        <p:spPr/>
        <p:txBody>
          <a:bodyPr/>
          <a:lstStyle/>
          <a:p>
            <a:fld id="{8B62B48B-53AA-403C-A7C0-91645A01F23B}" type="slidenum">
              <a:rPr lang="ru-RU" smtClean="0"/>
              <a:pPr/>
              <a:t>21</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mtClean="0"/>
              <a:t>http://zooclub.ru/samye/neobychnye_koshki_planety.shtml</a:t>
            </a:r>
            <a:endParaRPr lang="ru-RU"/>
          </a:p>
        </p:txBody>
      </p:sp>
      <p:sp>
        <p:nvSpPr>
          <p:cNvPr id="4" name="Номер слайда 3"/>
          <p:cNvSpPr>
            <a:spLocks noGrp="1"/>
          </p:cNvSpPr>
          <p:nvPr>
            <p:ph type="sldNum" sz="quarter" idx="10"/>
          </p:nvPr>
        </p:nvSpPr>
        <p:spPr/>
        <p:txBody>
          <a:bodyPr/>
          <a:lstStyle/>
          <a:p>
            <a:fld id="{8B62B48B-53AA-403C-A7C0-91645A01F23B}" type="slidenum">
              <a:rPr lang="ru-RU" smtClean="0"/>
              <a:pPr/>
              <a:t>22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http://zooclub.ru/samye/neobychnye_koshki_planety.shtml</a:t>
            </a:r>
            <a:endParaRPr lang="ru-RU" dirty="0"/>
          </a:p>
        </p:txBody>
      </p:sp>
      <p:sp>
        <p:nvSpPr>
          <p:cNvPr id="4" name="Номер слайда 3"/>
          <p:cNvSpPr>
            <a:spLocks noGrp="1"/>
          </p:cNvSpPr>
          <p:nvPr>
            <p:ph type="sldNum" sz="quarter" idx="10"/>
          </p:nvPr>
        </p:nvSpPr>
        <p:spPr/>
        <p:txBody>
          <a:bodyPr/>
          <a:lstStyle/>
          <a:p>
            <a:fld id="{8B62B48B-53AA-403C-A7C0-91645A01F23B}"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http://zooclub.ru/samye/neobychnye_koshki_planety.shtml</a:t>
            </a:r>
            <a:endParaRPr lang="ru-RU" dirty="0"/>
          </a:p>
        </p:txBody>
      </p:sp>
      <p:sp>
        <p:nvSpPr>
          <p:cNvPr id="4" name="Номер слайда 3"/>
          <p:cNvSpPr>
            <a:spLocks noGrp="1"/>
          </p:cNvSpPr>
          <p:nvPr>
            <p:ph type="sldNum" sz="quarter" idx="10"/>
          </p:nvPr>
        </p:nvSpPr>
        <p:spPr/>
        <p:txBody>
          <a:bodyPr/>
          <a:lstStyle/>
          <a:p>
            <a:fld id="{8B62B48B-53AA-403C-A7C0-91645A01F23B}"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http://zooclub.ru/samye/neobychnye_koshki_planety.shtml</a:t>
            </a:r>
            <a:endParaRPr lang="ru-RU" dirty="0"/>
          </a:p>
        </p:txBody>
      </p:sp>
      <p:sp>
        <p:nvSpPr>
          <p:cNvPr id="4" name="Номер слайда 3"/>
          <p:cNvSpPr>
            <a:spLocks noGrp="1"/>
          </p:cNvSpPr>
          <p:nvPr>
            <p:ph type="sldNum" sz="quarter" idx="10"/>
          </p:nvPr>
        </p:nvSpPr>
        <p:spPr/>
        <p:txBody>
          <a:bodyPr/>
          <a:lstStyle/>
          <a:p>
            <a:fld id="{8B62B48B-53AA-403C-A7C0-91645A01F23B}"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http://zooclub.ru/samye/neobychnye_koshki_planety.shtml</a:t>
            </a:r>
            <a:endParaRPr lang="ru-RU" dirty="0"/>
          </a:p>
        </p:txBody>
      </p:sp>
      <p:sp>
        <p:nvSpPr>
          <p:cNvPr id="4" name="Номер слайда 3"/>
          <p:cNvSpPr>
            <a:spLocks noGrp="1"/>
          </p:cNvSpPr>
          <p:nvPr>
            <p:ph type="sldNum" sz="quarter" idx="10"/>
          </p:nvPr>
        </p:nvSpPr>
        <p:spPr/>
        <p:txBody>
          <a:bodyPr/>
          <a:lstStyle/>
          <a:p>
            <a:fld id="{8B62B48B-53AA-403C-A7C0-91645A01F23B}"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http://zooclub.ru/samye/neobychnye_koshki_planety.shtml</a:t>
            </a:r>
            <a:endParaRPr lang="ru-RU" dirty="0"/>
          </a:p>
        </p:txBody>
      </p:sp>
      <p:sp>
        <p:nvSpPr>
          <p:cNvPr id="4" name="Номер слайда 3"/>
          <p:cNvSpPr>
            <a:spLocks noGrp="1"/>
          </p:cNvSpPr>
          <p:nvPr>
            <p:ph type="sldNum" sz="quarter" idx="10"/>
          </p:nvPr>
        </p:nvSpPr>
        <p:spPr/>
        <p:txBody>
          <a:bodyPr/>
          <a:lstStyle/>
          <a:p>
            <a:fld id="{8B62B48B-53AA-403C-A7C0-91645A01F23B}"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http://zooclub.ru/samye/neobychnye_koshki_planety.shtml</a:t>
            </a:r>
            <a:endParaRPr lang="ru-RU" dirty="0"/>
          </a:p>
        </p:txBody>
      </p:sp>
      <p:sp>
        <p:nvSpPr>
          <p:cNvPr id="4" name="Номер слайда 3"/>
          <p:cNvSpPr>
            <a:spLocks noGrp="1"/>
          </p:cNvSpPr>
          <p:nvPr>
            <p:ph type="sldNum" sz="quarter" idx="10"/>
          </p:nvPr>
        </p:nvSpPr>
        <p:spPr/>
        <p:txBody>
          <a:bodyPr/>
          <a:lstStyle/>
          <a:p>
            <a:fld id="{8B62B48B-53AA-403C-A7C0-91645A01F23B}"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B62B48B-53AA-403C-A7C0-91645A01F23B}" type="slidenum">
              <a:rPr lang="ru-RU" smtClean="0"/>
              <a:pPr/>
              <a:t>14</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http://zooclub.ru/samye/neobychnye_koshki_planety.shtml</a:t>
            </a:r>
            <a:endParaRPr lang="ru-RU" dirty="0"/>
          </a:p>
        </p:txBody>
      </p:sp>
      <p:sp>
        <p:nvSpPr>
          <p:cNvPr id="4" name="Номер слайда 3"/>
          <p:cNvSpPr>
            <a:spLocks noGrp="1"/>
          </p:cNvSpPr>
          <p:nvPr>
            <p:ph type="sldNum" sz="quarter" idx="10"/>
          </p:nvPr>
        </p:nvSpPr>
        <p:spPr/>
        <p:txBody>
          <a:bodyPr/>
          <a:lstStyle/>
          <a:p>
            <a:fld id="{8B62B48B-53AA-403C-A7C0-91645A01F23B}"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296A57F0-DB41-496B-8F77-E4E3AD9515E6}" type="datetimeFigureOut">
              <a:rPr lang="ru-RU" smtClean="0"/>
              <a:pPr/>
              <a:t>16.02.2018</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911004A-CBEE-41CD-A818-E2B811DC0DD5}"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96A57F0-DB41-496B-8F77-E4E3AD9515E6}"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11004A-CBEE-41CD-A818-E2B811DC0DD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5911004A-CBEE-41CD-A818-E2B811DC0DD5}"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96A57F0-DB41-496B-8F77-E4E3AD9515E6}"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296A57F0-DB41-496B-8F77-E4E3AD9515E6}"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5911004A-CBEE-41CD-A818-E2B811DC0DD5}"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296A57F0-DB41-496B-8F77-E4E3AD9515E6}" type="datetimeFigureOut">
              <a:rPr lang="ru-RU" smtClean="0"/>
              <a:pPr/>
              <a:t>16.02.2018</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911004A-CBEE-41CD-A818-E2B811DC0DD5}"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296A57F0-DB41-496B-8F77-E4E3AD9515E6}"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11004A-CBEE-41CD-A818-E2B811DC0DD5}"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296A57F0-DB41-496B-8F77-E4E3AD9515E6}" type="datetimeFigureOut">
              <a:rPr lang="ru-RU" smtClean="0"/>
              <a:pPr/>
              <a:t>16.02.2018</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5911004A-CBEE-41CD-A818-E2B811DC0DD5}"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96A57F0-DB41-496B-8F77-E4E3AD9515E6}" type="datetimeFigureOut">
              <a:rPr lang="ru-RU" smtClean="0"/>
              <a:pPr/>
              <a:t>16.02.2018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5911004A-CBEE-41CD-A818-E2B811DC0DD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296A57F0-DB41-496B-8F77-E4E3AD9515E6}" type="datetimeFigureOut">
              <a:rPr lang="ru-RU" smtClean="0"/>
              <a:pPr/>
              <a:t>16.02.2018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911004A-CBEE-41CD-A818-E2B811DC0DD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911004A-CBEE-41CD-A818-E2B811DC0DD5}"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296A57F0-DB41-496B-8F77-E4E3AD9515E6}" type="datetimeFigureOut">
              <a:rPr lang="ru-RU" smtClean="0"/>
              <a:pPr/>
              <a:t>16.02.2018</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5911004A-CBEE-41CD-A818-E2B811DC0DD5}"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296A57F0-DB41-496B-8F77-E4E3AD9515E6}" type="datetimeFigureOut">
              <a:rPr lang="ru-RU" smtClean="0"/>
              <a:pPr/>
              <a:t>16.02.2018</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96A57F0-DB41-496B-8F77-E4E3AD9515E6}" type="datetimeFigureOut">
              <a:rPr lang="ru-RU" smtClean="0"/>
              <a:pPr/>
              <a:t>16.02.2018</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911004A-CBEE-41CD-A818-E2B811DC0DD5}"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a:bodyPr>
          <a:lstStyle/>
          <a:p>
            <a:r>
              <a:rPr lang="ru-RU" dirty="0" smtClean="0"/>
              <a:t>Кошки сами по себе необычные создания природы. Но есть среди них и такие представители, которые удивляют своей необычностью и оригинальностью. </a:t>
            </a:r>
            <a:endParaRPr lang="ru-RU" dirty="0"/>
          </a:p>
        </p:txBody>
      </p:sp>
      <p:sp>
        <p:nvSpPr>
          <p:cNvPr id="2" name="Заголовок 1"/>
          <p:cNvSpPr>
            <a:spLocks noGrp="1"/>
          </p:cNvSpPr>
          <p:nvPr>
            <p:ph type="ctrTitle"/>
          </p:nvPr>
        </p:nvSpPr>
        <p:spPr/>
        <p:txBody>
          <a:bodyPr/>
          <a:lstStyle/>
          <a:p>
            <a:r>
              <a:rPr lang="ru-RU" dirty="0" smtClean="0"/>
              <a:t>Самые необычные кошки планеты</a:t>
            </a:r>
            <a:endParaRPr lang="ru-RU" dirty="0"/>
          </a:p>
        </p:txBody>
      </p:sp>
      <p:pic>
        <p:nvPicPr>
          <p:cNvPr id="4" name="Рисунок 3" descr="24.gif"/>
          <p:cNvPicPr>
            <a:picLocks noChangeAspect="1"/>
          </p:cNvPicPr>
          <p:nvPr/>
        </p:nvPicPr>
        <p:blipFill>
          <a:blip r:embed="rId3" cstate="print"/>
          <a:stretch>
            <a:fillRect/>
          </a:stretch>
        </p:blipFill>
        <p:spPr>
          <a:xfrm>
            <a:off x="611560" y="3717032"/>
            <a:ext cx="2265040" cy="2259377"/>
          </a:xfrm>
          <a:prstGeom prst="rect">
            <a:avLst/>
          </a:prstGeom>
        </p:spPr>
      </p:pic>
      <p:pic>
        <p:nvPicPr>
          <p:cNvPr id="5" name="Рисунок 4" descr="29.gif"/>
          <p:cNvPicPr>
            <a:picLocks noChangeAspect="1"/>
          </p:cNvPicPr>
          <p:nvPr/>
        </p:nvPicPr>
        <p:blipFill>
          <a:blip r:embed="rId4" cstate="print"/>
          <a:stretch>
            <a:fillRect/>
          </a:stretch>
        </p:blipFill>
        <p:spPr>
          <a:xfrm>
            <a:off x="5796136" y="4509120"/>
            <a:ext cx="2769096" cy="1446853"/>
          </a:xfrm>
          <a:prstGeom prst="rect">
            <a:avLst/>
          </a:prstGeom>
        </p:spPr>
      </p:pic>
      <p:sp>
        <p:nvSpPr>
          <p:cNvPr id="6" name="TextBox 5"/>
          <p:cNvSpPr txBox="1"/>
          <p:nvPr/>
        </p:nvSpPr>
        <p:spPr>
          <a:xfrm>
            <a:off x="251520" y="260648"/>
            <a:ext cx="1702710" cy="307777"/>
          </a:xfrm>
          <a:prstGeom prst="rect">
            <a:avLst/>
          </a:prstGeom>
          <a:noFill/>
        </p:spPr>
        <p:txBody>
          <a:bodyPr wrap="none" rtlCol="0">
            <a:spAutoFit/>
          </a:bodyPr>
          <a:lstStyle/>
          <a:p>
            <a:r>
              <a:rPr lang="en-US" sz="1400" b="1" dirty="0" smtClean="0"/>
              <a:t>www.zooclub.ru</a:t>
            </a:r>
            <a:endParaRPr lang="ru-RU" sz="1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effectLst>
                  <a:outerShdw blurRad="38100" dist="38100" dir="2700000" algn="tl">
                    <a:srgbClr val="000000">
                      <a:alpha val="43137"/>
                    </a:srgbClr>
                  </a:outerShdw>
                </a:effectLst>
              </a:rPr>
              <a:t>МАНЧКИН</a:t>
            </a:r>
            <a:endParaRPr lang="ru-RU" b="1" dirty="0">
              <a:effectLst>
                <a:outerShdw blurRad="38100" dist="38100" dir="2700000" algn="tl">
                  <a:srgbClr val="000000">
                    <a:alpha val="43137"/>
                  </a:srgbClr>
                </a:outerShdw>
              </a:effectLst>
            </a:endParaRPr>
          </a:p>
        </p:txBody>
      </p:sp>
      <p:pic>
        <p:nvPicPr>
          <p:cNvPr id="4" name="Содержимое 3" descr="556.jpg"/>
          <p:cNvPicPr>
            <a:picLocks noGrp="1" noChangeAspect="1"/>
          </p:cNvPicPr>
          <p:nvPr>
            <p:ph sz="quarter" idx="1"/>
          </p:nvPr>
        </p:nvPicPr>
        <p:blipFill>
          <a:blip r:embed="rId2" cstate="print"/>
          <a:stretch>
            <a:fillRect/>
          </a:stretch>
        </p:blipFill>
        <p:spPr>
          <a:xfrm>
            <a:off x="1259632" y="1700808"/>
            <a:ext cx="6696744" cy="4408690"/>
          </a:xfrm>
          <a:ln>
            <a:solidFill>
              <a:schemeClr val="tx2">
                <a:lumMod val="75000"/>
              </a:schemeClr>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r>
              <a:rPr lang="ru-RU" dirty="0" smtClean="0"/>
              <a:t>Еще один результат генной мутации – </a:t>
            </a:r>
            <a:r>
              <a:rPr lang="ru-RU" b="1" dirty="0" err="1" smtClean="0"/>
              <a:t>манчкин</a:t>
            </a:r>
            <a:r>
              <a:rPr lang="ru-RU" dirty="0" smtClean="0"/>
              <a:t>. Эта короткошерстная порода кошек удивляет и восхищает своей оригинальностью. Нередко </a:t>
            </a:r>
            <a:r>
              <a:rPr lang="ru-RU" dirty="0" err="1" smtClean="0"/>
              <a:t>манчкина</a:t>
            </a:r>
            <a:r>
              <a:rPr lang="ru-RU" dirty="0" smtClean="0"/>
              <a:t> называют «кошкой-таксой» из-за коротких конечностей. Несмотря на свою </a:t>
            </a:r>
            <a:r>
              <a:rPr lang="ru-RU" dirty="0" err="1" smtClean="0"/>
              <a:t>коротколапость</a:t>
            </a:r>
            <a:r>
              <a:rPr lang="ru-RU" dirty="0" smtClean="0"/>
              <a:t>, представители этой породы – подвижные,  игривые и прыгучие животные. Они заслуженно считаются одними из самых необычных кошек планеты.</a:t>
            </a:r>
            <a:endParaRPr lang="ru-RU" dirty="0"/>
          </a:p>
        </p:txBody>
      </p:sp>
      <p:pic>
        <p:nvPicPr>
          <p:cNvPr id="4" name="Рисунок 3" descr="31.gif"/>
          <p:cNvPicPr>
            <a:picLocks noChangeAspect="1"/>
          </p:cNvPicPr>
          <p:nvPr/>
        </p:nvPicPr>
        <p:blipFill>
          <a:blip r:embed="rId3" cstate="print"/>
          <a:stretch>
            <a:fillRect/>
          </a:stretch>
        </p:blipFill>
        <p:spPr>
          <a:xfrm>
            <a:off x="7236296" y="5301208"/>
            <a:ext cx="1516536" cy="121996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31597.jpg"/>
          <p:cNvPicPr>
            <a:picLocks noGrp="1" noChangeAspect="1"/>
          </p:cNvPicPr>
          <p:nvPr>
            <p:ph sz="quarter" idx="1"/>
          </p:nvPr>
        </p:nvPicPr>
        <p:blipFill>
          <a:blip r:embed="rId2" cstate="print"/>
          <a:stretch>
            <a:fillRect/>
          </a:stretch>
        </p:blipFill>
        <p:spPr>
          <a:xfrm>
            <a:off x="1691680" y="1628800"/>
            <a:ext cx="5715000" cy="4572000"/>
          </a:xfrm>
          <a:ln>
            <a:solidFill>
              <a:schemeClr val="accent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smtClean="0"/>
              <a:t>Турецкий </a:t>
            </a:r>
            <a:r>
              <a:rPr lang="ru-RU" dirty="0" err="1" smtClean="0"/>
              <a:t>ван</a:t>
            </a:r>
            <a:r>
              <a:rPr lang="ru-RU" dirty="0" smtClean="0"/>
              <a:t>, или турецкая </a:t>
            </a:r>
            <a:r>
              <a:rPr lang="ru-RU" dirty="0" err="1" smtClean="0"/>
              <a:t>ванская</a:t>
            </a:r>
            <a:r>
              <a:rPr lang="ru-RU" dirty="0" smtClean="0"/>
              <a:t> кошка. Эти, казалось бы, ничем особо не примечательные </a:t>
            </a:r>
            <a:r>
              <a:rPr lang="ru-RU" dirty="0" err="1" smtClean="0"/>
              <a:t>полудлинношерстные</a:t>
            </a:r>
            <a:r>
              <a:rPr lang="ru-RU" dirty="0" smtClean="0"/>
              <a:t> кошки все же смогли отличиться и попасть в ТОП самых необычных кошек. Турецкие </a:t>
            </a:r>
            <a:r>
              <a:rPr lang="ru-RU" dirty="0" err="1" smtClean="0"/>
              <a:t>ваны</a:t>
            </a:r>
            <a:r>
              <a:rPr lang="ru-RU" dirty="0" smtClean="0"/>
              <a:t> – одни из немногих представителей домашнего кошачьего мира, которые любят и умеют плавать. Необычно, не так ли?</a:t>
            </a:r>
            <a:endParaRPr lang="ru-RU" dirty="0"/>
          </a:p>
        </p:txBody>
      </p:sp>
      <p:pic>
        <p:nvPicPr>
          <p:cNvPr id="4" name="Рисунок 3" descr="31.gif"/>
          <p:cNvPicPr>
            <a:picLocks noChangeAspect="1"/>
          </p:cNvPicPr>
          <p:nvPr/>
        </p:nvPicPr>
        <p:blipFill>
          <a:blip r:embed="rId3" cstate="print"/>
          <a:stretch>
            <a:fillRect/>
          </a:stretch>
        </p:blipFill>
        <p:spPr>
          <a:xfrm>
            <a:off x="7236296" y="5301208"/>
            <a:ext cx="1516536" cy="121996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effectLst>
                  <a:outerShdw blurRad="38100" dist="38100" dir="2700000" algn="tl">
                    <a:srgbClr val="000000">
                      <a:alpha val="43137"/>
                    </a:srgbClr>
                  </a:outerShdw>
                </a:effectLst>
              </a:rPr>
              <a:t>КАО-МАНИ</a:t>
            </a:r>
            <a:endParaRPr lang="ru-RU" b="1" dirty="0">
              <a:effectLst>
                <a:outerShdw blurRad="38100" dist="38100" dir="2700000" algn="tl">
                  <a:srgbClr val="000000">
                    <a:alpha val="43137"/>
                  </a:srgbClr>
                </a:outerShdw>
              </a:effectLst>
            </a:endParaRPr>
          </a:p>
        </p:txBody>
      </p:sp>
      <p:pic>
        <p:nvPicPr>
          <p:cNvPr id="4" name="Содержимое 3" descr="7189.jpg"/>
          <p:cNvPicPr>
            <a:picLocks noGrp="1" noChangeAspect="1"/>
          </p:cNvPicPr>
          <p:nvPr>
            <p:ph sz="quarter" idx="1"/>
          </p:nvPr>
        </p:nvPicPr>
        <p:blipFill>
          <a:blip r:embed="rId3" cstate="print"/>
          <a:stretch>
            <a:fillRect/>
          </a:stretch>
        </p:blipFill>
        <p:spPr>
          <a:xfrm>
            <a:off x="1115616" y="1700808"/>
            <a:ext cx="6696744" cy="4464496"/>
          </a:xfrm>
          <a:ln>
            <a:solidFill>
              <a:schemeClr val="tx2">
                <a:lumMod val="75000"/>
              </a:schemeClr>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lstStyle/>
          <a:p>
            <a:r>
              <a:rPr lang="ru-RU" b="1" dirty="0" err="1" smtClean="0"/>
              <a:t>Као-мани</a:t>
            </a:r>
            <a:r>
              <a:rPr lang="ru-RU" dirty="0" smtClean="0"/>
              <a:t> – удивительная порода кошек. Ее представители обладают полностью белым окрасом шерсти и разноцветными глазами. Один глаз </a:t>
            </a:r>
            <a:r>
              <a:rPr lang="ru-RU" dirty="0" err="1" smtClean="0"/>
              <a:t>као-мани</a:t>
            </a:r>
            <a:r>
              <a:rPr lang="ru-RU" dirty="0" smtClean="0"/>
              <a:t> может быть голубым, а второй – желтым (золотым). Допускается также один из названных цветов для обоих глаз, но предпочтительнее и оригинальнее смотрятся, конечно, глаза разного цвета.</a:t>
            </a:r>
            <a:endParaRPr lang="ru-RU" dirty="0"/>
          </a:p>
        </p:txBody>
      </p:sp>
      <p:pic>
        <p:nvPicPr>
          <p:cNvPr id="4" name="Рисунок 3" descr="31.gif"/>
          <p:cNvPicPr>
            <a:picLocks noChangeAspect="1"/>
          </p:cNvPicPr>
          <p:nvPr/>
        </p:nvPicPr>
        <p:blipFill>
          <a:blip r:embed="rId3" cstate="print"/>
          <a:stretch>
            <a:fillRect/>
          </a:stretch>
        </p:blipFill>
        <p:spPr>
          <a:xfrm>
            <a:off x="7236296" y="5301208"/>
            <a:ext cx="1516536" cy="12199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effectLst>
                  <a:outerShdw blurRad="38100" dist="38100" dir="2700000" algn="tl">
                    <a:srgbClr val="000000">
                      <a:alpha val="43137"/>
                    </a:srgbClr>
                  </a:outerShdw>
                </a:effectLst>
              </a:rPr>
              <a:t>АМЕРИКАНСКИЙ КЕРЛ</a:t>
            </a:r>
            <a:endParaRPr lang="ru-RU" b="1" dirty="0">
              <a:effectLst>
                <a:outerShdw blurRad="38100" dist="38100" dir="2700000" algn="tl">
                  <a:srgbClr val="000000">
                    <a:alpha val="43137"/>
                  </a:srgbClr>
                </a:outerShdw>
              </a:effectLst>
            </a:endParaRPr>
          </a:p>
        </p:txBody>
      </p:sp>
      <p:pic>
        <p:nvPicPr>
          <p:cNvPr id="4" name="Содержимое 3" descr="7190.jpg"/>
          <p:cNvPicPr>
            <a:picLocks noGrp="1" noChangeAspect="1"/>
          </p:cNvPicPr>
          <p:nvPr>
            <p:ph sz="quarter" idx="1"/>
          </p:nvPr>
        </p:nvPicPr>
        <p:blipFill>
          <a:blip r:embed="rId2" cstate="print"/>
          <a:stretch>
            <a:fillRect/>
          </a:stretch>
        </p:blipFill>
        <p:spPr>
          <a:xfrm>
            <a:off x="1115616" y="1772816"/>
            <a:ext cx="6768752" cy="4501220"/>
          </a:xfrm>
          <a:ln>
            <a:solidFill>
              <a:schemeClr val="tx2">
                <a:lumMod val="75000"/>
              </a:schemeClr>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r>
              <a:rPr lang="ru-RU" b="1" dirty="0" smtClean="0"/>
              <a:t>Американские </a:t>
            </a:r>
            <a:r>
              <a:rPr lang="ru-RU" b="1" dirty="0" err="1" smtClean="0"/>
              <a:t>керлы</a:t>
            </a:r>
            <a:r>
              <a:rPr lang="ru-RU" b="1" dirty="0" smtClean="0"/>
              <a:t> </a:t>
            </a:r>
            <a:r>
              <a:rPr lang="ru-RU" dirty="0" smtClean="0"/>
              <a:t>– неординарные кошки. Основная отличительная черта этой породы – твердые маленькие или средние уши с загнутыми назад кончиками. Данная особенность придает этим редким и дорогим кошкам особое очарование и оригинальность. </a:t>
            </a:r>
          </a:p>
        </p:txBody>
      </p:sp>
      <p:pic>
        <p:nvPicPr>
          <p:cNvPr id="4" name="Рисунок 3" descr="31.gif"/>
          <p:cNvPicPr>
            <a:picLocks noChangeAspect="1"/>
          </p:cNvPicPr>
          <p:nvPr/>
        </p:nvPicPr>
        <p:blipFill>
          <a:blip r:embed="rId3" cstate="print"/>
          <a:stretch>
            <a:fillRect/>
          </a:stretch>
        </p:blipFill>
        <p:spPr>
          <a:xfrm>
            <a:off x="7236296" y="5301208"/>
            <a:ext cx="1516536" cy="121996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effectLst>
                  <a:outerShdw blurRad="38100" dist="38100" dir="2700000" algn="tl">
                    <a:srgbClr val="000000">
                      <a:alpha val="43137"/>
                    </a:srgbClr>
                  </a:outerShdw>
                </a:effectLst>
              </a:rPr>
              <a:t>ГОЛЫЕ КОШКИ</a:t>
            </a:r>
            <a:endParaRPr lang="ru-RU" b="1" dirty="0">
              <a:effectLst>
                <a:outerShdw blurRad="38100" dist="38100" dir="2700000" algn="tl">
                  <a:srgbClr val="000000">
                    <a:alpha val="43137"/>
                  </a:srgbClr>
                </a:outerShdw>
              </a:effectLst>
            </a:endParaRPr>
          </a:p>
        </p:txBody>
      </p:sp>
      <p:pic>
        <p:nvPicPr>
          <p:cNvPr id="6" name="Содержимое 5" descr="31598.jpg"/>
          <p:cNvPicPr>
            <a:picLocks noGrp="1" noChangeAspect="1"/>
          </p:cNvPicPr>
          <p:nvPr>
            <p:ph sz="quarter" idx="1"/>
          </p:nvPr>
        </p:nvPicPr>
        <p:blipFill>
          <a:blip r:embed="rId2" cstate="print"/>
          <a:stretch>
            <a:fillRect/>
          </a:stretch>
        </p:blipFill>
        <p:spPr>
          <a:xfrm>
            <a:off x="1331640" y="1628800"/>
            <a:ext cx="6626087" cy="4572000"/>
          </a:xfrm>
          <a:ln>
            <a:solidFill>
              <a:schemeClr val="accent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r>
              <a:rPr lang="ru-RU" b="1" dirty="0" smtClean="0"/>
              <a:t>Голых кошек</a:t>
            </a:r>
            <a:r>
              <a:rPr lang="ru-RU" dirty="0" smtClean="0"/>
              <a:t> нередко называют «внеземными существами», «инопланетянами» и прочими эпитетами, красноречиво говорящими об уникальности и непохожести этих кошек на других представителей кошачьего мира. К голым породам кошек, выведенным искусственным путем, относятся сфинксы, эльфы, украинские левкои, </a:t>
            </a:r>
            <a:r>
              <a:rPr lang="ru-RU" dirty="0" err="1" smtClean="0"/>
              <a:t>петерболды</a:t>
            </a:r>
            <a:r>
              <a:rPr lang="ru-RU" dirty="0" smtClean="0"/>
              <a:t> и </a:t>
            </a:r>
            <a:r>
              <a:rPr lang="ru-RU" dirty="0" err="1" smtClean="0"/>
              <a:t>бамбино</a:t>
            </a:r>
            <a:r>
              <a:rPr lang="ru-RU" dirty="0" smtClean="0"/>
              <a:t>. «Природная» </a:t>
            </a:r>
            <a:r>
              <a:rPr lang="ru-RU" dirty="0" err="1" smtClean="0"/>
              <a:t>безволосость</a:t>
            </a:r>
            <a:r>
              <a:rPr lang="ru-RU" dirty="0" smtClean="0"/>
              <a:t> имеется только у породы </a:t>
            </a:r>
            <a:r>
              <a:rPr lang="ru-RU" dirty="0" err="1" smtClean="0"/>
              <a:t>Кохона</a:t>
            </a:r>
            <a:r>
              <a:rPr lang="ru-RU" dirty="0" smtClean="0"/>
              <a:t>.</a:t>
            </a:r>
            <a:endParaRPr lang="ru-RU" dirty="0"/>
          </a:p>
        </p:txBody>
      </p:sp>
      <p:pic>
        <p:nvPicPr>
          <p:cNvPr id="4" name="Рисунок 3" descr="31.gif"/>
          <p:cNvPicPr>
            <a:picLocks noChangeAspect="1"/>
          </p:cNvPicPr>
          <p:nvPr/>
        </p:nvPicPr>
        <p:blipFill>
          <a:blip r:embed="rId3" cstate="print"/>
          <a:stretch>
            <a:fillRect/>
          </a:stretch>
        </p:blipFill>
        <p:spPr>
          <a:xfrm>
            <a:off x="7236296" y="5301208"/>
            <a:ext cx="1516536" cy="12199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effectLst>
                  <a:outerShdw blurRad="38100" dist="38100" dir="2700000" algn="tl">
                    <a:srgbClr val="000000">
                      <a:alpha val="43137"/>
                    </a:srgbClr>
                  </a:outerShdw>
                </a:effectLst>
              </a:rPr>
              <a:t>РЕКСЫ</a:t>
            </a:r>
            <a:endParaRPr lang="ru-RU" b="1" dirty="0">
              <a:effectLst>
                <a:outerShdw blurRad="38100" dist="38100" dir="2700000" algn="tl">
                  <a:srgbClr val="000000">
                    <a:alpha val="43137"/>
                  </a:srgbClr>
                </a:outerShdw>
              </a:effectLst>
            </a:endParaRPr>
          </a:p>
        </p:txBody>
      </p:sp>
      <p:pic>
        <p:nvPicPr>
          <p:cNvPr id="4" name="Содержимое 3" descr="2094.jpg"/>
          <p:cNvPicPr>
            <a:picLocks noGrp="1" noChangeAspect="1"/>
          </p:cNvPicPr>
          <p:nvPr>
            <p:ph sz="quarter" idx="1"/>
          </p:nvPr>
        </p:nvPicPr>
        <p:blipFill>
          <a:blip r:embed="rId2" cstate="print"/>
          <a:stretch>
            <a:fillRect/>
          </a:stretch>
        </p:blipFill>
        <p:spPr>
          <a:xfrm>
            <a:off x="1240886" y="1652935"/>
            <a:ext cx="6355450" cy="4512369"/>
          </a:xfrm>
          <a:ln>
            <a:solidFill>
              <a:schemeClr val="tx2">
                <a:lumMod val="75000"/>
              </a:schemeClr>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effectLst>
                  <a:outerShdw blurRad="38100" dist="38100" dir="2700000" algn="tl">
                    <a:srgbClr val="000000">
                      <a:alpha val="43137"/>
                    </a:srgbClr>
                  </a:outerShdw>
                </a:effectLst>
              </a:rPr>
              <a:t>СКОТТИШ-ФОЛД</a:t>
            </a:r>
            <a:endParaRPr lang="ru-RU" b="1" dirty="0">
              <a:effectLst>
                <a:outerShdw blurRad="38100" dist="38100" dir="2700000" algn="tl">
                  <a:srgbClr val="000000">
                    <a:alpha val="43137"/>
                  </a:srgbClr>
                </a:outerShdw>
              </a:effectLst>
            </a:endParaRPr>
          </a:p>
        </p:txBody>
      </p:sp>
      <p:pic>
        <p:nvPicPr>
          <p:cNvPr id="4" name="Содержимое 3" descr="7191.jpg"/>
          <p:cNvPicPr>
            <a:picLocks noGrp="1" noChangeAspect="1"/>
          </p:cNvPicPr>
          <p:nvPr>
            <p:ph sz="quarter" idx="1"/>
          </p:nvPr>
        </p:nvPicPr>
        <p:blipFill>
          <a:blip r:embed="rId2" cstate="print"/>
          <a:stretch>
            <a:fillRect/>
          </a:stretch>
        </p:blipFill>
        <p:spPr>
          <a:xfrm>
            <a:off x="1043608" y="1772816"/>
            <a:ext cx="6696744" cy="4464496"/>
          </a:xfrm>
          <a:ln>
            <a:solidFill>
              <a:schemeClr val="tx2">
                <a:lumMod val="75000"/>
              </a:schemeClr>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lstStyle/>
          <a:p>
            <a:r>
              <a:rPr lang="ru-RU" dirty="0" smtClean="0"/>
              <a:t>Антиподом американским </a:t>
            </a:r>
            <a:r>
              <a:rPr lang="ru-RU" dirty="0" err="1" smtClean="0"/>
              <a:t>керлам</a:t>
            </a:r>
            <a:r>
              <a:rPr lang="ru-RU" dirty="0" smtClean="0"/>
              <a:t> являются </a:t>
            </a:r>
            <a:r>
              <a:rPr lang="ru-RU" b="1" dirty="0" err="1" smtClean="0"/>
              <a:t>скоттиш-фолды</a:t>
            </a:r>
            <a:r>
              <a:rPr lang="ru-RU" b="1" dirty="0" smtClean="0"/>
              <a:t>, или шотландские вислоухие кошки</a:t>
            </a:r>
            <a:r>
              <a:rPr lang="ru-RU" dirty="0" smtClean="0"/>
              <a:t>. Их ушки мягкие, маленькие, как бы вдавленные в голову. Кончики ушей свисают или, как говорят, сложены, особым образом. Однако идеальные представители породы с правильно сложенными ушами встречаются редко.</a:t>
            </a:r>
            <a:endParaRPr lang="ru-RU" dirty="0"/>
          </a:p>
        </p:txBody>
      </p:sp>
      <p:pic>
        <p:nvPicPr>
          <p:cNvPr id="4" name="Рисунок 3" descr="31.gif"/>
          <p:cNvPicPr>
            <a:picLocks noChangeAspect="1"/>
          </p:cNvPicPr>
          <p:nvPr/>
        </p:nvPicPr>
        <p:blipFill>
          <a:blip r:embed="rId3" cstate="print"/>
          <a:stretch>
            <a:fillRect/>
          </a:stretch>
        </p:blipFill>
        <p:spPr>
          <a:xfrm>
            <a:off x="7236296" y="5301208"/>
            <a:ext cx="1516536" cy="121996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r>
              <a:rPr lang="ru-RU" sz="2800" dirty="0" smtClean="0"/>
              <a:t>Большая часть внешних особенностей кошек, придающих им неординарный вид, является результатом случайной мутации, закрепленной человеком. Но как бы не выглядела кошка, для любого хозяина его кошка – самая уникальная на свете!</a:t>
            </a:r>
            <a:endParaRPr lang="ru-RU" sz="2800" dirty="0"/>
          </a:p>
        </p:txBody>
      </p:sp>
      <p:pic>
        <p:nvPicPr>
          <p:cNvPr id="4" name="Рисунок 3" descr="31.gif"/>
          <p:cNvPicPr>
            <a:picLocks noChangeAspect="1"/>
          </p:cNvPicPr>
          <p:nvPr/>
        </p:nvPicPr>
        <p:blipFill>
          <a:blip r:embed="rId3" cstate="print"/>
          <a:stretch>
            <a:fillRect/>
          </a:stretch>
        </p:blipFill>
        <p:spPr>
          <a:xfrm>
            <a:off x="7236296" y="5301208"/>
            <a:ext cx="1516536" cy="12199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r>
              <a:rPr lang="ru-RU" b="1" dirty="0" smtClean="0"/>
              <a:t>Рексы (девон-, </a:t>
            </a:r>
            <a:r>
              <a:rPr lang="ru-RU" b="1" dirty="0" err="1" smtClean="0"/>
              <a:t>корниш-,селкирк</a:t>
            </a:r>
            <a:r>
              <a:rPr lang="ru-RU" b="1" dirty="0" smtClean="0"/>
              <a:t>-, </a:t>
            </a:r>
            <a:r>
              <a:rPr lang="ru-RU" b="1" dirty="0" err="1" smtClean="0"/>
              <a:t>герман-рекс</a:t>
            </a:r>
            <a:r>
              <a:rPr lang="ru-RU" b="1" dirty="0" smtClean="0"/>
              <a:t>, </a:t>
            </a:r>
            <a:r>
              <a:rPr lang="ru-RU" b="1" dirty="0" err="1" smtClean="0"/>
              <a:t>орегон</a:t>
            </a:r>
            <a:r>
              <a:rPr lang="ru-RU" b="1" dirty="0" smtClean="0"/>
              <a:t>, </a:t>
            </a:r>
            <a:r>
              <a:rPr lang="ru-RU" b="1" dirty="0" err="1" smtClean="0"/>
              <a:t>ла-перм</a:t>
            </a:r>
            <a:r>
              <a:rPr lang="ru-RU" b="1" dirty="0" smtClean="0"/>
              <a:t>) </a:t>
            </a:r>
            <a:r>
              <a:rPr lang="ru-RU" dirty="0" smtClean="0"/>
              <a:t>обладают тонким костяком, длинными конечностями, </a:t>
            </a:r>
            <a:r>
              <a:rPr lang="ru-RU" dirty="0" err="1" smtClean="0"/>
              <a:t>шлыстоподобным</a:t>
            </a:r>
            <a:r>
              <a:rPr lang="ru-RU" dirty="0" smtClean="0"/>
              <a:t>  хвостом, а также прямым профилем. Но главная особенность этих кошек - необычная курчавая шерстка. Вся совокупность отличительных черт </a:t>
            </a:r>
            <a:r>
              <a:rPr lang="ru-RU" dirty="0" err="1" smtClean="0"/>
              <a:t>рексовых</a:t>
            </a:r>
            <a:r>
              <a:rPr lang="ru-RU" dirty="0" smtClean="0"/>
              <a:t> пород смотрится настолько оригинально, что эти кошки не могли не попасть в ТОП-10 самых необычных кошек планеты.</a:t>
            </a:r>
          </a:p>
        </p:txBody>
      </p:sp>
      <p:pic>
        <p:nvPicPr>
          <p:cNvPr id="5" name="Рисунок 4" descr="31.gif"/>
          <p:cNvPicPr>
            <a:picLocks noChangeAspect="1"/>
          </p:cNvPicPr>
          <p:nvPr/>
        </p:nvPicPr>
        <p:blipFill>
          <a:blip r:embed="rId3" cstate="print"/>
          <a:stretch>
            <a:fillRect/>
          </a:stretch>
        </p:blipFill>
        <p:spPr>
          <a:xfrm>
            <a:off x="7236296" y="5301208"/>
            <a:ext cx="1516536" cy="12199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effectLst>
                  <a:outerShdw blurRad="38100" dist="38100" dir="2700000" algn="tl">
                    <a:srgbClr val="000000">
                      <a:alpha val="43137"/>
                    </a:srgbClr>
                  </a:outerShdw>
                </a:effectLst>
              </a:rPr>
              <a:t>МЭНКС</a:t>
            </a:r>
            <a:endParaRPr lang="ru-RU" b="1" dirty="0">
              <a:effectLst>
                <a:outerShdw blurRad="38100" dist="38100" dir="2700000" algn="tl">
                  <a:srgbClr val="000000">
                    <a:alpha val="43137"/>
                  </a:srgbClr>
                </a:outerShdw>
              </a:effectLst>
            </a:endParaRPr>
          </a:p>
        </p:txBody>
      </p:sp>
      <p:pic>
        <p:nvPicPr>
          <p:cNvPr id="4" name="Содержимое 3" descr="850.jpg"/>
          <p:cNvPicPr>
            <a:picLocks noGrp="1" noChangeAspect="1"/>
          </p:cNvPicPr>
          <p:nvPr>
            <p:ph sz="quarter" idx="1"/>
          </p:nvPr>
        </p:nvPicPr>
        <p:blipFill>
          <a:blip r:embed="rId2" cstate="print"/>
          <a:stretch>
            <a:fillRect/>
          </a:stretch>
        </p:blipFill>
        <p:spPr>
          <a:xfrm>
            <a:off x="1043608" y="1700808"/>
            <a:ext cx="6769256" cy="4535402"/>
          </a:xfrm>
          <a:ln>
            <a:solidFill>
              <a:schemeClr val="tx2">
                <a:lumMod val="75000"/>
              </a:schemeClr>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r>
              <a:rPr lang="ru-RU" dirty="0" smtClean="0"/>
              <a:t>Бесхвостые кошки – воистину необычно! Единственная по-настоящему лишенная хвоста порода кошек – это </a:t>
            </a:r>
            <a:r>
              <a:rPr lang="ru-RU" b="1" dirty="0" err="1" smtClean="0"/>
              <a:t>мэнкс</a:t>
            </a:r>
            <a:r>
              <a:rPr lang="ru-RU" dirty="0" smtClean="0"/>
              <a:t>. Отсутствие хвоста у этих животных – результат естественной мутации. </a:t>
            </a:r>
            <a:r>
              <a:rPr lang="ru-RU" dirty="0" err="1" smtClean="0"/>
              <a:t>Мэнксы</a:t>
            </a:r>
            <a:r>
              <a:rPr lang="ru-RU" dirty="0" smtClean="0"/>
              <a:t> могут быть полностью лишены хвоста или сохранять 2-3 хвостовых позвонка (разрешено стандартом). Такая полная или частичная </a:t>
            </a:r>
            <a:r>
              <a:rPr lang="ru-RU" dirty="0" err="1" smtClean="0"/>
              <a:t>бесхвостость</a:t>
            </a:r>
            <a:r>
              <a:rPr lang="ru-RU" dirty="0" smtClean="0"/>
              <a:t> делают эту породу весьма оригинальной.</a:t>
            </a:r>
            <a:endParaRPr lang="ru-RU" dirty="0"/>
          </a:p>
        </p:txBody>
      </p:sp>
      <p:pic>
        <p:nvPicPr>
          <p:cNvPr id="4" name="Рисунок 3" descr="31.gif"/>
          <p:cNvPicPr>
            <a:picLocks noChangeAspect="1"/>
          </p:cNvPicPr>
          <p:nvPr/>
        </p:nvPicPr>
        <p:blipFill>
          <a:blip r:embed="rId3" cstate="print"/>
          <a:stretch>
            <a:fillRect/>
          </a:stretch>
        </p:blipFill>
        <p:spPr>
          <a:xfrm>
            <a:off x="7236296" y="5301208"/>
            <a:ext cx="1516536" cy="12199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outerShdw blurRad="38100" dist="38100" dir="2700000" algn="tl">
                    <a:srgbClr val="000000">
                      <a:alpha val="43137"/>
                    </a:srgbClr>
                  </a:outerShdw>
                </a:effectLst>
              </a:rPr>
              <a:t>БОБТЕЙЛЫ</a:t>
            </a:r>
            <a:endParaRPr lang="ru-RU" dirty="0">
              <a:effectLst>
                <a:outerShdw blurRad="38100" dist="38100" dir="2700000" algn="tl">
                  <a:srgbClr val="000000">
                    <a:alpha val="43137"/>
                  </a:srgbClr>
                </a:outerShdw>
              </a:effectLst>
            </a:endParaRPr>
          </a:p>
        </p:txBody>
      </p:sp>
      <p:pic>
        <p:nvPicPr>
          <p:cNvPr id="4" name="Содержимое 3" descr="7187.jpg"/>
          <p:cNvPicPr>
            <a:picLocks noGrp="1" noChangeAspect="1"/>
          </p:cNvPicPr>
          <p:nvPr>
            <p:ph sz="quarter" idx="1"/>
          </p:nvPr>
        </p:nvPicPr>
        <p:blipFill>
          <a:blip r:embed="rId2" cstate="print"/>
          <a:stretch>
            <a:fillRect/>
          </a:stretch>
        </p:blipFill>
        <p:spPr>
          <a:xfrm>
            <a:off x="1763688" y="1628800"/>
            <a:ext cx="5632854" cy="4572000"/>
          </a:xfrm>
          <a:ln>
            <a:solidFill>
              <a:schemeClr val="tx2">
                <a:lumMod val="75000"/>
              </a:schemeClr>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r>
              <a:rPr lang="ru-RU" dirty="0" smtClean="0"/>
              <a:t>Если </a:t>
            </a:r>
            <a:r>
              <a:rPr lang="ru-RU" dirty="0" err="1" smtClean="0"/>
              <a:t>мэнксы</a:t>
            </a:r>
            <a:r>
              <a:rPr lang="ru-RU" dirty="0" smtClean="0"/>
              <a:t> в большинстве своем лишены целого хвоста, то некоторые породы кошек – его небольшой или значительной части. К таким удивительным породам кошек относятся </a:t>
            </a:r>
            <a:r>
              <a:rPr lang="ru-RU" b="1" dirty="0" err="1" smtClean="0"/>
              <a:t>бобтейлы</a:t>
            </a:r>
            <a:r>
              <a:rPr lang="ru-RU" dirty="0" smtClean="0"/>
              <a:t> (все разновидности) и </a:t>
            </a:r>
            <a:r>
              <a:rPr lang="ru-RU" b="1" dirty="0" err="1" smtClean="0"/>
              <a:t>пикси-бобы</a:t>
            </a:r>
            <a:r>
              <a:rPr lang="ru-RU" dirty="0" smtClean="0"/>
              <a:t>. Согласно стандарту, </a:t>
            </a:r>
            <a:r>
              <a:rPr lang="ru-RU" dirty="0" err="1" smtClean="0"/>
              <a:t>бобтейлы</a:t>
            </a:r>
            <a:r>
              <a:rPr lang="ru-RU" dirty="0" smtClean="0"/>
              <a:t> должны иметь изогнутый хвостик от 3 до 8 см длиной, а </a:t>
            </a:r>
            <a:r>
              <a:rPr lang="ru-RU" dirty="0" err="1" smtClean="0"/>
              <a:t>пикси-бобы</a:t>
            </a:r>
            <a:r>
              <a:rPr lang="ru-RU" dirty="0" smtClean="0"/>
              <a:t> – от 2,5 до 15 см. Маленький хвост придает его обладателям особое очарование</a:t>
            </a:r>
            <a:endParaRPr lang="ru-RU" dirty="0"/>
          </a:p>
        </p:txBody>
      </p:sp>
      <p:pic>
        <p:nvPicPr>
          <p:cNvPr id="4" name="Рисунок 3" descr="31.gif"/>
          <p:cNvPicPr>
            <a:picLocks noChangeAspect="1"/>
          </p:cNvPicPr>
          <p:nvPr/>
        </p:nvPicPr>
        <p:blipFill>
          <a:blip r:embed="rId3" cstate="print"/>
          <a:stretch>
            <a:fillRect/>
          </a:stretch>
        </p:blipFill>
        <p:spPr>
          <a:xfrm>
            <a:off x="7236296" y="5301208"/>
            <a:ext cx="1516536" cy="121996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МНОГОПАЛЫЕ КОШКИ</a:t>
            </a:r>
            <a:endParaRPr lang="ru-RU" b="1" dirty="0"/>
          </a:p>
        </p:txBody>
      </p:sp>
      <p:pic>
        <p:nvPicPr>
          <p:cNvPr id="4" name="Содержимое 3" descr="6180.jpg"/>
          <p:cNvPicPr>
            <a:picLocks noGrp="1" noChangeAspect="1"/>
          </p:cNvPicPr>
          <p:nvPr>
            <p:ph sz="quarter" idx="1"/>
          </p:nvPr>
        </p:nvPicPr>
        <p:blipFill>
          <a:blip r:embed="rId2" cstate="print"/>
          <a:stretch>
            <a:fillRect/>
          </a:stretch>
        </p:blipFill>
        <p:spPr>
          <a:xfrm>
            <a:off x="3059832" y="1628800"/>
            <a:ext cx="3151654" cy="4572000"/>
          </a:xfrm>
          <a:ln>
            <a:solidFill>
              <a:schemeClr val="tx2">
                <a:lumMod val="75000"/>
              </a:schemeClr>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r>
              <a:rPr lang="ru-RU" b="1" dirty="0" smtClean="0"/>
              <a:t>Многопалые кошки </a:t>
            </a:r>
            <a:r>
              <a:rPr lang="ru-RU" dirty="0" smtClean="0"/>
              <a:t>– ошибка или чудо природы? Кто знает, однако, они, безусловно, необычные животные! Американские многопалые кошки получили свою особенность благодаря генной мутации. Кошки этой породы могут иметь до семи пальцев на каждой лапе. Количество пальцев на передних и задних лапах может быть различным. Также «лишние» пальцы встречаются у представителей породы </a:t>
            </a:r>
            <a:r>
              <a:rPr lang="ru-RU" dirty="0" err="1" smtClean="0"/>
              <a:t>пикси-боб</a:t>
            </a:r>
            <a:r>
              <a:rPr lang="ru-RU" dirty="0" smtClean="0"/>
              <a:t>.</a:t>
            </a:r>
            <a:endParaRPr lang="ru-RU" dirty="0"/>
          </a:p>
        </p:txBody>
      </p:sp>
      <p:pic>
        <p:nvPicPr>
          <p:cNvPr id="4" name="Рисунок 3" descr="31.gif"/>
          <p:cNvPicPr>
            <a:picLocks noChangeAspect="1"/>
          </p:cNvPicPr>
          <p:nvPr/>
        </p:nvPicPr>
        <p:blipFill>
          <a:blip r:embed="rId3" cstate="print"/>
          <a:stretch>
            <a:fillRect/>
          </a:stretch>
        </p:blipFill>
        <p:spPr>
          <a:xfrm>
            <a:off x="7236296" y="5301208"/>
            <a:ext cx="1516536" cy="1219969"/>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80</TotalTime>
  <Words>673</Words>
  <Application>Microsoft Office PowerPoint</Application>
  <PresentationFormat>Экран (4:3)</PresentationFormat>
  <Paragraphs>48</Paragraphs>
  <Slides>22</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Официальная</vt:lpstr>
      <vt:lpstr>Самые необычные кошки планеты</vt:lpstr>
      <vt:lpstr>РЕКСЫ</vt:lpstr>
      <vt:lpstr>Слайд 3</vt:lpstr>
      <vt:lpstr>МЭНКС</vt:lpstr>
      <vt:lpstr>Слайд 5</vt:lpstr>
      <vt:lpstr>БОБТЕЙЛЫ</vt:lpstr>
      <vt:lpstr>Слайд 7</vt:lpstr>
      <vt:lpstr>МНОГОПАЛЫЕ КОШКИ</vt:lpstr>
      <vt:lpstr>Слайд 9</vt:lpstr>
      <vt:lpstr>МАНЧКИН</vt:lpstr>
      <vt:lpstr>Слайд 11</vt:lpstr>
      <vt:lpstr>Слайд 12</vt:lpstr>
      <vt:lpstr>Слайд 13</vt:lpstr>
      <vt:lpstr>КАО-МАНИ</vt:lpstr>
      <vt:lpstr>Слайд 15</vt:lpstr>
      <vt:lpstr>АМЕРИКАНСКИЙ КЕРЛ</vt:lpstr>
      <vt:lpstr>Слайд 17</vt:lpstr>
      <vt:lpstr>ГОЛЫЕ КОШКИ</vt:lpstr>
      <vt:lpstr>Слайд 19</vt:lpstr>
      <vt:lpstr>СКОТТИШ-ФОЛД</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Самые необычные кошки планеты</dc:title>
  <dc:creator>zooclub.ru</dc:creator>
  <cp:keywords>животные, кошки</cp:keywords>
  <dc:description>Данная презентация может быть использована в личных целях, но не может быть опубликована в интернете на других сайтах.</dc:description>
  <cp:lastModifiedBy>user1</cp:lastModifiedBy>
  <cp:revision>13</cp:revision>
  <dcterms:created xsi:type="dcterms:W3CDTF">2014-02-09T08:36:35Z</dcterms:created>
  <dcterms:modified xsi:type="dcterms:W3CDTF">2018-02-16T05:47:49Z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