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2" r:id="rId17"/>
    <p:sldId id="271" r:id="rId18"/>
    <p:sldId id="274" r:id="rId19"/>
    <p:sldId id="273" r:id="rId20"/>
    <p:sldId id="276" r:id="rId21"/>
    <p:sldId id="275" r:id="rId22"/>
    <p:sldId id="278" r:id="rId23"/>
    <p:sldId id="277" r:id="rId24"/>
    <p:sldId id="280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3CA69-7173-48F6-BE1C-B1A68464647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02886-B9A8-4AEC-B2AF-FAEA791C5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zooclub.ru/samye/dolgozhivuschie_zhivotnye.shtml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886-B9A8-4AEC-B2AF-FAEA791C501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http://zooclub.ru/samye/dolgozhivuschie_zhivotnye.shtml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886-B9A8-4AEC-B2AF-FAEA791C501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http://zooclub.ru/samye/dolgozhivuschie_zhivotnye.shtml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886-B9A8-4AEC-B2AF-FAEA791C501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http://zooclub.ru/samye/dolgozhivuschie_zhivotnye.shtml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886-B9A8-4AEC-B2AF-FAEA791C501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http://zooclub.ru/samye/dolgozhivuschie_zhivotnye.shtml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886-B9A8-4AEC-B2AF-FAEA791C501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http://zooclub.ru/samye/dolgozhivuschie_zhivotnye.shtml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886-B9A8-4AEC-B2AF-FAEA791C501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http://zooclub.ru/samye/dolgozhivuschie_zhivotnye.shtml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886-B9A8-4AEC-B2AF-FAEA791C501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http://zooclub.ru/samye/dolgozhivuschie_zhivotnye.shtml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886-B9A8-4AEC-B2AF-FAEA791C501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http://zooclub.ru/samye/dolgozhivuschie_zhivotnye.shtml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886-B9A8-4AEC-B2AF-FAEA791C501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http://zooclub.ru/samye/dolgozhivuschie_zhivotnye.shtml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886-B9A8-4AEC-B2AF-FAEA791C501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http://zooclub.ru/samye/dolgozhivuschie_zhivotnye.shtml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886-B9A8-4AEC-B2AF-FAEA791C501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http://zooclub.ru/samye/dolgozhivuschie_zhivotnye.shtml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886-B9A8-4AEC-B2AF-FAEA791C501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http://zooclub.ru/samye/dolgozhivuschie_zhivotnye.shtml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2886-B9A8-4AEC-B2AF-FAEA791C501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2/16/2018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429000"/>
            <a:ext cx="6480048" cy="230124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долгоживущие животные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каждого живого существа свой срок жизни: одни живут несколько минут, а другие – многие годы. Особенности жизнедеятельности и условия среды – два самых главных фактора, определяющих насколько длинным будет жизненный путь животного</a:t>
            </a:r>
            <a:r>
              <a:rPr lang="ru-RU" dirty="0" smtClean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>
              <a:solidFill>
                <a:schemeClr val="accent3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27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5085184"/>
            <a:ext cx="2211045" cy="1477715"/>
          </a:xfrm>
          <a:prstGeom prst="rect">
            <a:avLst/>
          </a:prstGeom>
        </p:spPr>
      </p:pic>
      <p:pic>
        <p:nvPicPr>
          <p:cNvPr id="7" name="Рисунок 6" descr="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02125">
            <a:off x="-32793" y="418557"/>
            <a:ext cx="3526195" cy="21650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6309320"/>
            <a:ext cx="1550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www.zooclub.ru</a:t>
            </a:r>
            <a:endParaRPr lang="ru-RU" sz="1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0800000" scaled="1"/>
                  <a:tileRect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СЛОНЫ</a:t>
            </a:r>
            <a:endParaRPr lang="ru-RU" dirty="0"/>
          </a:p>
        </p:txBody>
      </p:sp>
      <p:pic>
        <p:nvPicPr>
          <p:cNvPr id="4" name="Содержимое 3" descr="69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6768752" cy="482837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7467600" cy="5217443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solidFill>
                  <a:srgbClr val="FFFF00"/>
                </a:solidFill>
              </a:rPr>
              <a:t>Азиатский слон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smtClean="0"/>
              <a:t>- одно из самых крупных и долгоживущих сухопутных животных в мире. Слоны ведут размеренный, неторопливый образ жизни. Может поэтому им удается доживать </a:t>
            </a:r>
            <a:r>
              <a:rPr lang="ru-RU" sz="2900" b="1" dirty="0" smtClean="0"/>
              <a:t>до 90 лет</a:t>
            </a:r>
            <a:r>
              <a:rPr lang="ru-RU" sz="2900" dirty="0" smtClean="0"/>
              <a:t>. Очень печально, что в последние годы все меньше слонов погибают собственной смертью.</a:t>
            </a:r>
          </a:p>
        </p:txBody>
      </p:sp>
      <p:pic>
        <p:nvPicPr>
          <p:cNvPr id="4" name="Рисунок 3" descr="27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445224"/>
            <a:ext cx="1872208" cy="12512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0800000" scaled="1"/>
                  <a:tileRect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ГАТТЕРИЯ</a:t>
            </a:r>
            <a:endParaRPr lang="ru-RU" dirty="0"/>
          </a:p>
        </p:txBody>
      </p:sp>
      <p:pic>
        <p:nvPicPr>
          <p:cNvPr id="4" name="Содержимое 3" descr="69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7461699" cy="4501892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467600" cy="5361459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solidFill>
                  <a:srgbClr val="FFFF00"/>
                </a:solidFill>
              </a:rPr>
              <a:t>Гаттерия</a:t>
            </a:r>
            <a:r>
              <a:rPr lang="ru-RU" sz="2900" dirty="0" smtClean="0"/>
              <a:t> – ящерица, похожая на большую игуану. Кроме того, что она является одним из самых древних животных планеты, практически не изменившимся за 220 </a:t>
            </a:r>
            <a:r>
              <a:rPr lang="ru-RU" sz="2900" dirty="0" err="1" smtClean="0"/>
              <a:t>млн</a:t>
            </a:r>
            <a:r>
              <a:rPr lang="ru-RU" sz="2900" dirty="0" smtClean="0"/>
              <a:t> лет существования вида, она имеет продолжительность жизни - </a:t>
            </a:r>
            <a:r>
              <a:rPr lang="ru-RU" sz="2900" b="1" dirty="0" smtClean="0"/>
              <a:t>100-200 лет</a:t>
            </a:r>
            <a:r>
              <a:rPr lang="ru-RU" sz="2900" dirty="0" smtClean="0"/>
              <a:t>. В середине своей немалой жизни, то есть в возрасте около 100 лет, гаттерии способны размножаться.</a:t>
            </a:r>
            <a:endParaRPr lang="ru-RU" sz="2900" dirty="0"/>
          </a:p>
        </p:txBody>
      </p:sp>
      <p:pic>
        <p:nvPicPr>
          <p:cNvPr id="4" name="Рисунок 3" descr="27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445224"/>
            <a:ext cx="1872208" cy="12512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0800000" scaled="1"/>
                  <a:tileRect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ЧЕРЕПАХИ</a:t>
            </a:r>
            <a:endParaRPr lang="ru-RU" dirty="0"/>
          </a:p>
        </p:txBody>
      </p:sp>
      <p:pic>
        <p:nvPicPr>
          <p:cNvPr id="4" name="Содержимое 3" descr="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12776"/>
            <a:ext cx="6690856" cy="5018142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7467600" cy="5433467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solidFill>
                  <a:srgbClr val="FFFF00"/>
                </a:solidFill>
              </a:rPr>
              <a:t>Черепахи</a:t>
            </a:r>
            <a:r>
              <a:rPr lang="ru-RU" sz="2900" dirty="0" smtClean="0"/>
              <a:t> – известные долгожители. Самыми долгоживущими среди них является сухопутные </a:t>
            </a:r>
            <a:r>
              <a:rPr lang="ru-RU" sz="2900" dirty="0" err="1" smtClean="0"/>
              <a:t>галапагосские</a:t>
            </a:r>
            <a:r>
              <a:rPr lang="ru-RU" sz="2900" dirty="0" smtClean="0"/>
              <a:t>, или слоновые черепахи. Животные этих видов нередко доживают до 200 лет. Абсолютный рекорд среди черепах  по продолжительности жизни установила </a:t>
            </a:r>
            <a:r>
              <a:rPr lang="ru-RU" sz="2900" dirty="0" err="1" smtClean="0"/>
              <a:t>галапагосская</a:t>
            </a:r>
            <a:r>
              <a:rPr lang="ru-RU" sz="2900" dirty="0" smtClean="0"/>
              <a:t> черепаха, дожив </a:t>
            </a:r>
            <a:r>
              <a:rPr lang="ru-RU" sz="2900" b="1" dirty="0" smtClean="0"/>
              <a:t>до 250 лет</a:t>
            </a:r>
            <a:r>
              <a:rPr lang="ru-RU" sz="2900" dirty="0" smtClean="0"/>
              <a:t>.</a:t>
            </a:r>
          </a:p>
        </p:txBody>
      </p:sp>
      <p:pic>
        <p:nvPicPr>
          <p:cNvPr id="4" name="Рисунок 3" descr="27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445224"/>
            <a:ext cx="1872208" cy="125125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0800000" scaled="1"/>
                  <a:tileRect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ЦИПРИНА</a:t>
            </a:r>
            <a:endParaRPr lang="ru-RU" dirty="0"/>
          </a:p>
        </p:txBody>
      </p:sp>
      <p:pic>
        <p:nvPicPr>
          <p:cNvPr id="6" name="Содержимое 5" descr="315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7243142" cy="4780474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7467600" cy="5649491"/>
          </a:xfrm>
        </p:spPr>
        <p:txBody>
          <a:bodyPr>
            <a:normAutofit lnSpcReduction="10000"/>
          </a:bodyPr>
          <a:lstStyle/>
          <a:p>
            <a:r>
              <a:rPr lang="ru-RU" sz="2900" b="1" dirty="0" smtClean="0">
                <a:solidFill>
                  <a:srgbClr val="FFFF00"/>
                </a:solidFill>
              </a:rPr>
              <a:t>Моллюск </a:t>
            </a:r>
            <a:r>
              <a:rPr lang="ru-RU" sz="2900" b="1" dirty="0" err="1" smtClean="0">
                <a:solidFill>
                  <a:srgbClr val="FFFF00"/>
                </a:solidFill>
              </a:rPr>
              <a:t>циприна</a:t>
            </a:r>
            <a:r>
              <a:rPr lang="ru-RU" sz="2900" b="1" dirty="0" smtClean="0">
                <a:solidFill>
                  <a:srgbClr val="FFFF00"/>
                </a:solidFill>
              </a:rPr>
              <a:t> исландская </a:t>
            </a:r>
            <a:r>
              <a:rPr lang="ru-RU" sz="2900" dirty="0" smtClean="0"/>
              <a:t>является единственным представителем рода </a:t>
            </a:r>
            <a:r>
              <a:rPr lang="ru-RU" sz="2900" dirty="0" err="1" smtClean="0"/>
              <a:t>циприн</a:t>
            </a:r>
            <a:r>
              <a:rPr lang="ru-RU" sz="2900" dirty="0" smtClean="0"/>
              <a:t>. Кольца на раковине моллюсков свидетельствуют об изменениях погоды, температуры воды, и, конечно, о возрасте животного. Уникальная особь была обнажена у побережья Исландии исследователями климата. Подсчитав кольца на раковине у найденного моллюска, ученые определили, что </a:t>
            </a:r>
            <a:r>
              <a:rPr lang="ru-RU" sz="2900" dirty="0" err="1" smtClean="0"/>
              <a:t>циприне</a:t>
            </a:r>
            <a:r>
              <a:rPr lang="ru-RU" sz="2900" dirty="0" smtClean="0"/>
              <a:t> </a:t>
            </a:r>
            <a:r>
              <a:rPr lang="ru-RU" sz="2900" b="1" dirty="0" smtClean="0"/>
              <a:t>около 410 лет</a:t>
            </a:r>
            <a:r>
              <a:rPr lang="ru-RU" sz="2900" dirty="0" smtClean="0"/>
              <a:t>. </a:t>
            </a:r>
          </a:p>
          <a:p>
            <a:endParaRPr lang="ru-RU" dirty="0" smtClean="0"/>
          </a:p>
        </p:txBody>
      </p:sp>
      <p:pic>
        <p:nvPicPr>
          <p:cNvPr id="4" name="Рисунок 3" descr="27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445224"/>
            <a:ext cx="1872208" cy="125125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0800000" scaled="1"/>
                  <a:tileRect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КРАСНОИГЛЫЙ ЕЖ</a:t>
            </a:r>
            <a:endParaRPr lang="ru-RU" dirty="0"/>
          </a:p>
        </p:txBody>
      </p:sp>
      <p:pic>
        <p:nvPicPr>
          <p:cNvPr id="4" name="Содержимое 3" descr="69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6910908" cy="5183181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467600" cy="5721499"/>
          </a:xfrm>
        </p:spPr>
        <p:txBody>
          <a:bodyPr>
            <a:normAutofit/>
          </a:bodyPr>
          <a:lstStyle/>
          <a:p>
            <a:r>
              <a:rPr lang="ru-RU" sz="2900" b="1" dirty="0" err="1" smtClean="0">
                <a:solidFill>
                  <a:srgbClr val="FFFF00"/>
                </a:solidFill>
              </a:rPr>
              <a:t>Красноиглый</a:t>
            </a:r>
            <a:r>
              <a:rPr lang="ru-RU" sz="2900" b="1" dirty="0" smtClean="0">
                <a:solidFill>
                  <a:srgbClr val="FFFF00"/>
                </a:solidFill>
              </a:rPr>
              <a:t> морской </a:t>
            </a:r>
            <a:r>
              <a:rPr lang="ru-RU" sz="2900" dirty="0" smtClean="0"/>
              <a:t>еж. Ранее считалось, что эти существа живут около 10 лет, но оказалось, что в этой цифре не хватает нулей, как минимум одного. Морские красные ежи ведут идентичный образ жизни и в 10, и в </a:t>
            </a:r>
            <a:r>
              <a:rPr lang="ru-RU" sz="2900" b="1" dirty="0" smtClean="0"/>
              <a:t>100, и даже в 200 лет</a:t>
            </a:r>
            <a:r>
              <a:rPr lang="ru-RU" sz="2900" dirty="0" smtClean="0"/>
              <a:t>. У этих животных отсутствуют признаки старения, поэтому, можно предположить, что они могут жить очень и очень долго.</a:t>
            </a:r>
            <a:endParaRPr lang="ru-RU" sz="2900" dirty="0"/>
          </a:p>
        </p:txBody>
      </p:sp>
      <p:pic>
        <p:nvPicPr>
          <p:cNvPr id="4" name="Рисунок 3" descr="27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445224"/>
            <a:ext cx="1872208" cy="12512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0800000" scaled="1"/>
                  <a:tileRect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РЫБЫ</a:t>
            </a:r>
            <a:endParaRPr lang="ru-RU" b="1" dirty="0">
              <a:ln w="18000">
                <a:solidFill>
                  <a:srgbClr val="00B0F0"/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69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8685" y="2780928"/>
            <a:ext cx="7989929" cy="1944216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0800000" scaled="1"/>
                  <a:tileRect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ЗМЕЕВИДНЫЙ КОРАЛЛ</a:t>
            </a:r>
            <a:endParaRPr lang="ru-RU" dirty="0"/>
          </a:p>
        </p:txBody>
      </p:sp>
      <p:pic>
        <p:nvPicPr>
          <p:cNvPr id="4" name="Содержимое 3" descr="69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6550868" cy="4913151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467600" cy="5361459"/>
          </a:xfrm>
        </p:spPr>
        <p:txBody>
          <a:bodyPr>
            <a:normAutofit/>
          </a:bodyPr>
          <a:lstStyle/>
          <a:p>
            <a:r>
              <a:rPr lang="ru-RU" sz="2900" dirty="0" smtClean="0"/>
              <a:t>Еще один долгожитель среди морских обитателей – </a:t>
            </a:r>
            <a:r>
              <a:rPr lang="ru-RU" sz="2900" b="1" dirty="0" smtClean="0">
                <a:solidFill>
                  <a:srgbClr val="FFFF00"/>
                </a:solidFill>
              </a:rPr>
              <a:t>змеевидный коралл</a:t>
            </a:r>
            <a:r>
              <a:rPr lang="ru-RU" sz="2900" dirty="0" smtClean="0"/>
              <a:t>, полипы которого живут на удивление долго – </a:t>
            </a:r>
            <a:r>
              <a:rPr lang="ru-RU" sz="2900" b="1" dirty="0" smtClean="0"/>
              <a:t>до 200-300 лет</a:t>
            </a:r>
            <a:r>
              <a:rPr lang="ru-RU" sz="2900" dirty="0" smtClean="0"/>
              <a:t>! Данный коралл обитает на склонах и вершинах рифов в Карибском море и Мексиканском заливе – не опускаясь на глубину ниже 15 м. Полипы образуют куполообразные колонии, которые  разрастаются до двух метров в диаметре.</a:t>
            </a:r>
          </a:p>
        </p:txBody>
      </p:sp>
      <p:pic>
        <p:nvPicPr>
          <p:cNvPr id="4" name="Рисунок 3" descr="27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445224"/>
            <a:ext cx="1872208" cy="125125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0800000" scaled="1"/>
                  <a:tileRect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АНТАРКТИЧЕСКАЯ ГУБКА</a:t>
            </a:r>
            <a:endParaRPr lang="ru-RU" dirty="0"/>
          </a:p>
        </p:txBody>
      </p:sp>
      <p:pic>
        <p:nvPicPr>
          <p:cNvPr id="4" name="Содержимое 3" descr="7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6984776" cy="4935909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467600" cy="5577483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solidFill>
                  <a:srgbClr val="FFFF00"/>
                </a:solidFill>
              </a:rPr>
              <a:t>Антарктическая губка</a:t>
            </a:r>
            <a:r>
              <a:rPr lang="ru-RU" sz="2900" dirty="0" smtClean="0"/>
              <a:t>, обитающая в холодных арктических водах растет очень медленно, но долго – около 0,2 мм в год! Живут эти губки на довольно приличной глубине, куда не проникает солнечный свет – 200 м. Эти губки достигают довольно больших размеров – до 1-2 метра в диаметре. Чтобы вырасти до таких размеров губке необходимо </a:t>
            </a:r>
            <a:r>
              <a:rPr lang="ru-RU" sz="2900" b="1" dirty="0" smtClean="0">
                <a:solidFill>
                  <a:srgbClr val="FFFF00"/>
                </a:solidFill>
              </a:rPr>
              <a:t>5-15 тыс. лет</a:t>
            </a:r>
            <a:r>
              <a:rPr lang="ru-RU" sz="2900" dirty="0" smtClean="0">
                <a:solidFill>
                  <a:srgbClr val="FFFF00"/>
                </a:solidFill>
              </a:rPr>
              <a:t>! </a:t>
            </a:r>
          </a:p>
        </p:txBody>
      </p:sp>
      <p:pic>
        <p:nvPicPr>
          <p:cNvPr id="4" name="Рисунок 3" descr="27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445224"/>
            <a:ext cx="1872208" cy="125125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0800000" scaled="1"/>
                  <a:tileRect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ГИДРОИДНАЯ МЕДУЗА</a:t>
            </a:r>
            <a:endParaRPr lang="ru-RU" dirty="0"/>
          </a:p>
        </p:txBody>
      </p:sp>
      <p:pic>
        <p:nvPicPr>
          <p:cNvPr id="4" name="Содержимое 3" descr="7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556792"/>
            <a:ext cx="3368101" cy="5024843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467600" cy="5577483"/>
          </a:xfrm>
        </p:spPr>
        <p:txBody>
          <a:bodyPr>
            <a:normAutofit/>
          </a:bodyPr>
          <a:lstStyle/>
          <a:p>
            <a:r>
              <a:rPr lang="ru-RU" sz="2900" dirty="0" smtClean="0"/>
              <a:t>Невероятно, но есть животные, которые, возможно, могут прожить тысячи лет. К таким существам относятся, так называемые, </a:t>
            </a:r>
            <a:r>
              <a:rPr lang="ru-RU" sz="2900" b="1" dirty="0" smtClean="0">
                <a:solidFill>
                  <a:srgbClr val="FFFF00"/>
                </a:solidFill>
              </a:rPr>
              <a:t>гидроидные медузы</a:t>
            </a:r>
            <a:r>
              <a:rPr lang="ru-RU" sz="2900" dirty="0" smtClean="0"/>
              <a:t>. Они полностью оправдывают свое прозвище, так как могут бесконечное количество раз переходить в состояние полипов, то есть снова и снова созревать. </a:t>
            </a:r>
            <a:r>
              <a:rPr lang="ru-RU" sz="2900" b="1" dirty="0" smtClean="0"/>
              <a:t>Благодаря этой способности медузы не стареют, а, значит, и не умирают по естественным причинам.</a:t>
            </a:r>
            <a:r>
              <a:rPr lang="ru-RU" sz="2900" dirty="0" smtClean="0"/>
              <a:t> </a:t>
            </a:r>
          </a:p>
        </p:txBody>
      </p:sp>
      <p:pic>
        <p:nvPicPr>
          <p:cNvPr id="4" name="Рисунок 3" descr="27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445224"/>
            <a:ext cx="1872208" cy="12512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7467600" cy="543346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Какого предельного возраста могут достичь </a:t>
            </a:r>
            <a:r>
              <a:rPr lang="ru-RU" b="1" dirty="0" smtClean="0">
                <a:solidFill>
                  <a:srgbClr val="FFFF00"/>
                </a:solidFill>
              </a:rPr>
              <a:t>рыбы</a:t>
            </a:r>
            <a:r>
              <a:rPr lang="ru-RU" dirty="0" smtClean="0"/>
              <a:t>, сказать наверняка никто не берется, так как развитое практически по всему Мировому океану рыболовство не дает точно ответить на этот вопрос. Из известных науке долгожителей-рыб можно назвать </a:t>
            </a:r>
            <a:r>
              <a:rPr lang="ru-RU" b="1" dirty="0" smtClean="0">
                <a:solidFill>
                  <a:srgbClr val="FFFF00"/>
                </a:solidFill>
              </a:rPr>
              <a:t>озерного осетра</a:t>
            </a:r>
            <a:r>
              <a:rPr lang="ru-RU" dirty="0" smtClean="0"/>
              <a:t>, прожившего </a:t>
            </a:r>
            <a:r>
              <a:rPr lang="ru-RU" b="1" dirty="0" smtClean="0"/>
              <a:t>150 лет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rgbClr val="FFFF00"/>
                </a:solidFill>
              </a:rPr>
              <a:t>морского окуня</a:t>
            </a:r>
            <a:r>
              <a:rPr lang="ru-RU" dirty="0" smtClean="0"/>
              <a:t>, которому удалось дожить </a:t>
            </a:r>
            <a:r>
              <a:rPr lang="ru-RU" b="1" dirty="0" smtClean="0"/>
              <a:t>до 152 лет</a:t>
            </a:r>
            <a:r>
              <a:rPr lang="ru-RU" dirty="0" smtClean="0"/>
              <a:t>, а самому старому из </a:t>
            </a:r>
            <a:r>
              <a:rPr lang="ru-RU" b="1" dirty="0" smtClean="0">
                <a:solidFill>
                  <a:srgbClr val="FFFF00"/>
                </a:solidFill>
              </a:rPr>
              <a:t>карпов</a:t>
            </a:r>
            <a:r>
              <a:rPr lang="ru-RU" dirty="0" smtClean="0"/>
              <a:t> удалось дожить </a:t>
            </a:r>
            <a:r>
              <a:rPr lang="ru-RU" b="1" dirty="0" smtClean="0"/>
              <a:t>до 226 лет</a:t>
            </a:r>
            <a:r>
              <a:rPr lang="ru-RU" dirty="0" smtClean="0"/>
              <a:t>! </a:t>
            </a:r>
            <a:r>
              <a:rPr lang="ru-RU" b="1" dirty="0" smtClean="0"/>
              <a:t>Около 100 лет </a:t>
            </a:r>
            <a:r>
              <a:rPr lang="ru-RU" dirty="0" smtClean="0"/>
              <a:t>могут существовать </a:t>
            </a:r>
            <a:r>
              <a:rPr lang="ru-RU" b="1" dirty="0" smtClean="0">
                <a:solidFill>
                  <a:srgbClr val="FFFF00"/>
                </a:solidFill>
              </a:rPr>
              <a:t>сомы</a:t>
            </a:r>
            <a:r>
              <a:rPr lang="ru-RU" dirty="0" smtClean="0"/>
              <a:t>, белуги и щуки, если, конечно, дать им такую возможность.</a:t>
            </a:r>
            <a:endParaRPr lang="ru-RU" dirty="0"/>
          </a:p>
        </p:txBody>
      </p:sp>
      <p:pic>
        <p:nvPicPr>
          <p:cNvPr id="4" name="Рисунок 3" descr="27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445224"/>
            <a:ext cx="1872208" cy="12512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0800000" scaled="1"/>
                  <a:tileRect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ГРЕНЛАНДСКИЙ КИТ</a:t>
            </a:r>
            <a:endParaRPr lang="ru-RU" dirty="0"/>
          </a:p>
        </p:txBody>
      </p:sp>
      <p:pic>
        <p:nvPicPr>
          <p:cNvPr id="6" name="Содержимое 5" descr="315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7747198" cy="4659386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7467600" cy="5217443"/>
          </a:xfrm>
        </p:spPr>
        <p:txBody>
          <a:bodyPr>
            <a:normAutofit/>
          </a:bodyPr>
          <a:lstStyle/>
          <a:p>
            <a:r>
              <a:rPr lang="ru-RU" sz="2900" dirty="0" smtClean="0"/>
              <a:t>У берегов Аляски в 20-м столетии был пойман </a:t>
            </a:r>
            <a:r>
              <a:rPr lang="ru-RU" sz="2900" b="1" dirty="0" smtClean="0">
                <a:solidFill>
                  <a:srgbClr val="FFFF00"/>
                </a:solidFill>
              </a:rPr>
              <a:t>полярный, или гренландский кит</a:t>
            </a:r>
            <a:r>
              <a:rPr lang="ru-RU" sz="2900" dirty="0" smtClean="0"/>
              <a:t>, возраст которого исчислялся порядка </a:t>
            </a:r>
            <a:r>
              <a:rPr lang="ru-RU" sz="2900" b="1" dirty="0" smtClean="0"/>
              <a:t>110-130 лет</a:t>
            </a:r>
            <a:r>
              <a:rPr lang="ru-RU" sz="2900" dirty="0" smtClean="0"/>
              <a:t>. В теле кита были найдены охотничьи орудия 19 века. Есть предположение, что эти гиганты могут прожить и более длинную жизнь, но пока не удается найти этому подтверждения.</a:t>
            </a:r>
          </a:p>
        </p:txBody>
      </p:sp>
      <p:pic>
        <p:nvPicPr>
          <p:cNvPr id="4" name="Рисунок 3" descr="27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445224"/>
            <a:ext cx="1872208" cy="12512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0800000" scaled="1"/>
                  <a:tileRect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ГРИФ-ИНДЕЙКА</a:t>
            </a:r>
            <a:endParaRPr lang="ru-RU" dirty="0"/>
          </a:p>
        </p:txBody>
      </p:sp>
      <p:pic>
        <p:nvPicPr>
          <p:cNvPr id="4" name="Содержимое 3" descr="69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484784"/>
            <a:ext cx="3488308" cy="5043905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7467600" cy="5433467"/>
          </a:xfrm>
        </p:spPr>
        <p:txBody>
          <a:bodyPr>
            <a:normAutofit/>
          </a:bodyPr>
          <a:lstStyle/>
          <a:p>
            <a:r>
              <a:rPr lang="ru-RU" sz="2900" dirty="0" smtClean="0"/>
              <a:t>Птицы могут прожить более 100 лет. Одним из таких долгожителей является </a:t>
            </a:r>
            <a:r>
              <a:rPr lang="ru-RU" sz="2900" b="1" dirty="0" err="1" smtClean="0">
                <a:solidFill>
                  <a:srgbClr val="FFFF00"/>
                </a:solidFill>
              </a:rPr>
              <a:t>гриф-индейка</a:t>
            </a:r>
            <a:r>
              <a:rPr lang="ru-RU" sz="2900" dirty="0" smtClean="0"/>
              <a:t>. Этот </a:t>
            </a:r>
            <a:r>
              <a:rPr lang="ru-RU" sz="2900" dirty="0" err="1" smtClean="0"/>
              <a:t>падальщик</a:t>
            </a:r>
            <a:r>
              <a:rPr lang="ru-RU" sz="2900" dirty="0" smtClean="0"/>
              <a:t> сумел дожить </a:t>
            </a:r>
            <a:r>
              <a:rPr lang="ru-RU" sz="2900" b="1" dirty="0" smtClean="0"/>
              <a:t>до 118 лет</a:t>
            </a:r>
            <a:r>
              <a:rPr lang="ru-RU" sz="2900" dirty="0" smtClean="0"/>
              <a:t>. Интересно, что до такого преклонного возраста имеют шанс дожить в основном те птицы, которые не поднимаются на очень большую высоту, ведь, как подсчитали ученые, грифы этого вида чаще всего сталкиваются с самолетами.</a:t>
            </a:r>
            <a:endParaRPr lang="ru-RU" sz="2900" dirty="0"/>
          </a:p>
        </p:txBody>
      </p:sp>
      <p:pic>
        <p:nvPicPr>
          <p:cNvPr id="4" name="Рисунок 3" descr="27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445224"/>
            <a:ext cx="1872208" cy="125125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0800000" scaled="1"/>
                  <a:tileRect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ОРЛАНЫ и БЕРКУТЫ</a:t>
            </a:r>
            <a:endParaRPr lang="ru-RU" dirty="0"/>
          </a:p>
        </p:txBody>
      </p:sp>
      <p:pic>
        <p:nvPicPr>
          <p:cNvPr id="4" name="Содержимое 3" descr="69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6892922" cy="4698675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7467600" cy="5289451"/>
          </a:xfrm>
        </p:spPr>
        <p:txBody>
          <a:bodyPr>
            <a:normAutofit/>
          </a:bodyPr>
          <a:lstStyle/>
          <a:p>
            <a:r>
              <a:rPr lang="ru-RU" sz="2900" dirty="0" smtClean="0"/>
              <a:t>Кроме грифов, долгожителями среди птиц можно назвать </a:t>
            </a:r>
            <a:r>
              <a:rPr lang="ru-RU" sz="2900" b="1" dirty="0" smtClean="0">
                <a:solidFill>
                  <a:srgbClr val="FFFF00"/>
                </a:solidFill>
              </a:rPr>
              <a:t>воронов</a:t>
            </a:r>
            <a:r>
              <a:rPr lang="ru-RU" sz="2900" dirty="0" smtClean="0"/>
              <a:t>, способных прожить </a:t>
            </a:r>
            <a:r>
              <a:rPr lang="ru-RU" sz="2900" b="1" dirty="0" smtClean="0"/>
              <a:t>около 100 лет</a:t>
            </a:r>
            <a:r>
              <a:rPr lang="ru-RU" sz="2900" dirty="0" smtClean="0"/>
              <a:t>, особенно в условиях неволи. Немногим меньше живут хищники воздушных пространств – </a:t>
            </a:r>
            <a:r>
              <a:rPr lang="ru-RU" sz="2900" b="1" dirty="0" smtClean="0">
                <a:solidFill>
                  <a:srgbClr val="FFFF00"/>
                </a:solidFill>
              </a:rPr>
              <a:t>беркуты</a:t>
            </a:r>
            <a:r>
              <a:rPr lang="ru-RU" sz="2900" dirty="0" smtClean="0"/>
              <a:t> и </a:t>
            </a:r>
            <a:r>
              <a:rPr lang="ru-RU" sz="2900" b="1" dirty="0" err="1" smtClean="0">
                <a:solidFill>
                  <a:srgbClr val="FFFF00"/>
                </a:solidFill>
              </a:rPr>
              <a:t>орланы-белохвосты</a:t>
            </a:r>
            <a:r>
              <a:rPr lang="ru-RU" sz="2900" dirty="0" smtClean="0"/>
              <a:t>. Продолжительность онтогенеза этих птиц около </a:t>
            </a:r>
            <a:r>
              <a:rPr lang="ru-RU" sz="2900" b="1" dirty="0" smtClean="0"/>
              <a:t>80 лет</a:t>
            </a:r>
            <a:r>
              <a:rPr lang="ru-RU" sz="2900" dirty="0" smtClean="0"/>
              <a:t>.</a:t>
            </a:r>
            <a:endParaRPr lang="ru-RU" sz="2900" dirty="0"/>
          </a:p>
        </p:txBody>
      </p:sp>
      <p:pic>
        <p:nvPicPr>
          <p:cNvPr id="4" name="Рисунок 3" descr="27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445224"/>
            <a:ext cx="1872208" cy="12512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1026</TotalTime>
  <Words>810</Words>
  <Application>Microsoft Office PowerPoint</Application>
  <PresentationFormat>Экран (4:3)</PresentationFormat>
  <Paragraphs>53</Paragraphs>
  <Slides>25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Техническая</vt:lpstr>
      <vt:lpstr>Самые долгоживущие животные</vt:lpstr>
      <vt:lpstr>РЫБЫ</vt:lpstr>
      <vt:lpstr>Слайд 3</vt:lpstr>
      <vt:lpstr>ГРЕНЛАНДСКИЙ КИТ</vt:lpstr>
      <vt:lpstr>Слайд 5</vt:lpstr>
      <vt:lpstr>ГРИФ-ИНДЕЙКА</vt:lpstr>
      <vt:lpstr>Слайд 7</vt:lpstr>
      <vt:lpstr>ОРЛАНЫ и БЕРКУТЫ</vt:lpstr>
      <vt:lpstr>Слайд 9</vt:lpstr>
      <vt:lpstr>СЛОНЫ</vt:lpstr>
      <vt:lpstr>Слайд 11</vt:lpstr>
      <vt:lpstr>ГАТТЕРИЯ</vt:lpstr>
      <vt:lpstr>Слайд 13</vt:lpstr>
      <vt:lpstr>ЧЕРЕПАХИ</vt:lpstr>
      <vt:lpstr>Слайд 15</vt:lpstr>
      <vt:lpstr>ЦИПРИНА</vt:lpstr>
      <vt:lpstr>Слайд 17</vt:lpstr>
      <vt:lpstr>КРАСНОИГЛЫЙ ЕЖ</vt:lpstr>
      <vt:lpstr>Слайд 19</vt:lpstr>
      <vt:lpstr>ЗМЕЕВИДНЫЙ КОРАЛЛ</vt:lpstr>
      <vt:lpstr>Слайд 21</vt:lpstr>
      <vt:lpstr>АНТАРКТИЧЕСКАЯ ГУБКА</vt:lpstr>
      <vt:lpstr>Слайд 23</vt:lpstr>
      <vt:lpstr>ГИДРОИДНАЯ МЕДУЗА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долгоживущие животные</dc:title>
  <dc:creator>zooclub.ru</dc:creator>
  <cp:keywords>животные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17</cp:revision>
  <dcterms:created xsi:type="dcterms:W3CDTF">2014-02-09T02:53:20Z</dcterms:created>
  <dcterms:modified xsi:type="dcterms:W3CDTF">2018-02-16T05:36:20Z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