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41A0D-0451-4B99-9799-E7A67B2D0348}"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AF17B-C483-417A-B36D-A08E2CD4863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zooclub.ru/samye/bolshie_zhivotnye_planety.shtml</a:t>
            </a:r>
            <a:endParaRPr lang="ru-RU" dirty="0"/>
          </a:p>
        </p:txBody>
      </p:sp>
      <p:sp>
        <p:nvSpPr>
          <p:cNvPr id="4" name="Номер слайда 3"/>
          <p:cNvSpPr>
            <a:spLocks noGrp="1"/>
          </p:cNvSpPr>
          <p:nvPr>
            <p:ph type="sldNum" sz="quarter" idx="10"/>
          </p:nvPr>
        </p:nvSpPr>
        <p:spPr/>
        <p:txBody>
          <a:bodyPr/>
          <a:lstStyle/>
          <a:p>
            <a:fld id="{DFCAF17B-C483-417A-B36D-A08E2CD48638}"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http://zooclub.ru/samye/bolshie_zhivotnye_planety.shtml</a:t>
            </a:r>
            <a:endParaRPr lang="ru-RU" dirty="0" smtClean="0"/>
          </a:p>
        </p:txBody>
      </p:sp>
      <p:sp>
        <p:nvSpPr>
          <p:cNvPr id="4" name="Номер слайда 3"/>
          <p:cNvSpPr>
            <a:spLocks noGrp="1"/>
          </p:cNvSpPr>
          <p:nvPr>
            <p:ph type="sldNum" sz="quarter" idx="10"/>
          </p:nvPr>
        </p:nvSpPr>
        <p:spPr/>
        <p:txBody>
          <a:bodyPr/>
          <a:lstStyle/>
          <a:p>
            <a:fld id="{DFCAF17B-C483-417A-B36D-A08E2CD48638}"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72B3F91-3A1B-49AB-8CA2-C5DE5D99243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B3F91-3A1B-49AB-8CA2-C5DE5D99243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B3F91-3A1B-49AB-8CA2-C5DE5D99243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72B3F91-3A1B-49AB-8CA2-C5DE5D99243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72B3F91-3A1B-49AB-8CA2-C5DE5D99243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72B3F91-3A1B-49AB-8CA2-C5DE5D99243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72B3F91-3A1B-49AB-8CA2-C5DE5D99243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B3F91-3A1B-49AB-8CA2-C5DE5D9924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2B3F91-3A1B-49AB-8CA2-C5DE5D99243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2B3F91-3A1B-49AB-8CA2-C5DE5D99243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F4212C8-7371-4DC5-B62A-C1E1AE2AF00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72B3F91-3A1B-49AB-8CA2-C5DE5D99243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F4212C8-7371-4DC5-B62A-C1E1AE2AF008}" type="datetimeFigureOut">
              <a:rPr lang="ru-RU" smtClean="0"/>
              <a:pPr/>
              <a:t>16.02.2018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72B3F91-3A1B-49AB-8CA2-C5DE5D99243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большие животные планеты</a:t>
            </a:r>
            <a:endParaRPr lang="ru-RU" dirty="0"/>
          </a:p>
        </p:txBody>
      </p:sp>
      <p:sp>
        <p:nvSpPr>
          <p:cNvPr id="3" name="Подзаголовок 2"/>
          <p:cNvSpPr>
            <a:spLocks noGrp="1"/>
          </p:cNvSpPr>
          <p:nvPr>
            <p:ph type="subTitle" idx="1"/>
          </p:nvPr>
        </p:nvSpPr>
        <p:spPr/>
        <p:txBody>
          <a:bodyPr>
            <a:normAutofit fontScale="62500" lnSpcReduction="20000"/>
          </a:bodyPr>
          <a:lstStyle/>
          <a:p>
            <a:r>
              <a:rPr lang="ru-RU" dirty="0" smtClean="0"/>
              <a:t>Несколько миллионов лет назад динозавры были самыми крупными животными планеты. Некоторые из них удивляют своими размерами и весов и поныне. Но кто же сегодня является самым большим на планете животным?  (рейтинг составлен на основе данных о весе, высоте и длине животных)</a:t>
            </a:r>
            <a:endParaRPr lang="ru-RU" dirty="0"/>
          </a:p>
        </p:txBody>
      </p:sp>
      <p:pic>
        <p:nvPicPr>
          <p:cNvPr id="4" name="Рисунок 3" descr="1.gif"/>
          <p:cNvPicPr>
            <a:picLocks noChangeAspect="1"/>
          </p:cNvPicPr>
          <p:nvPr/>
        </p:nvPicPr>
        <p:blipFill>
          <a:blip r:embed="rId3" cstate="print"/>
          <a:stretch>
            <a:fillRect/>
          </a:stretch>
        </p:blipFill>
        <p:spPr>
          <a:xfrm flipH="1">
            <a:off x="539552" y="404663"/>
            <a:ext cx="2497220" cy="3024337"/>
          </a:xfrm>
          <a:prstGeom prst="rect">
            <a:avLst/>
          </a:prstGeom>
        </p:spPr>
      </p:pic>
      <p:pic>
        <p:nvPicPr>
          <p:cNvPr id="5" name="Рисунок 4" descr="6.gif"/>
          <p:cNvPicPr>
            <a:picLocks noChangeAspect="1"/>
          </p:cNvPicPr>
          <p:nvPr/>
        </p:nvPicPr>
        <p:blipFill>
          <a:blip r:embed="rId4" cstate="print"/>
          <a:stretch>
            <a:fillRect/>
          </a:stretch>
        </p:blipFill>
        <p:spPr>
          <a:xfrm>
            <a:off x="7236296" y="5191027"/>
            <a:ext cx="1555428" cy="1666973"/>
          </a:xfrm>
          <a:prstGeom prst="rect">
            <a:avLst/>
          </a:prstGeom>
        </p:spPr>
      </p:pic>
      <p:sp>
        <p:nvSpPr>
          <p:cNvPr id="6" name="TextBox 5"/>
          <p:cNvSpPr txBox="1"/>
          <p:nvPr/>
        </p:nvSpPr>
        <p:spPr>
          <a:xfrm>
            <a:off x="7380312" y="188640"/>
            <a:ext cx="1550168" cy="307777"/>
          </a:xfrm>
          <a:prstGeom prst="rect">
            <a:avLst/>
          </a:prstGeom>
          <a:noFill/>
        </p:spPr>
        <p:txBody>
          <a:bodyPr wrap="none" rtlCol="0">
            <a:spAutoFit/>
          </a:bodyPr>
          <a:lstStyle/>
          <a:p>
            <a:r>
              <a:rPr lang="en-US" sz="1400" b="1" dirty="0" smtClean="0"/>
              <a:t>www.zooclub.ru</a:t>
            </a:r>
            <a:endParaRPr lang="ru-RU"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Южный морской слон</a:t>
            </a:r>
            <a:endParaRPr lang="ru-RU" dirty="0"/>
          </a:p>
        </p:txBody>
      </p:sp>
      <p:pic>
        <p:nvPicPr>
          <p:cNvPr id="4" name="Содержимое 3" descr="5098.jpg"/>
          <p:cNvPicPr>
            <a:picLocks noGrp="1" noChangeAspect="1"/>
          </p:cNvPicPr>
          <p:nvPr>
            <p:ph idx="1"/>
          </p:nvPr>
        </p:nvPicPr>
        <p:blipFill>
          <a:blip r:embed="rId2" cstate="print"/>
          <a:stretch>
            <a:fillRect/>
          </a:stretch>
        </p:blipFill>
        <p:spPr>
          <a:xfrm>
            <a:off x="683568" y="1515107"/>
            <a:ext cx="7416824" cy="4945786"/>
          </a:xfrm>
          <a:ln>
            <a:solidFill>
              <a:schemeClr val="accent1">
                <a:lumMod val="75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196753"/>
            <a:ext cx="8686800" cy="4464496"/>
          </a:xfrm>
        </p:spPr>
        <p:txBody>
          <a:bodyPr>
            <a:normAutofit fontScale="85000" lnSpcReduction="10000"/>
          </a:bodyPr>
          <a:lstStyle/>
          <a:p>
            <a:r>
              <a:rPr lang="ru-RU" b="1" dirty="0" smtClean="0">
                <a:solidFill>
                  <a:srgbClr val="00B0F0"/>
                </a:solidFill>
              </a:rPr>
              <a:t>Южный морской слон </a:t>
            </a:r>
            <a:r>
              <a:rPr lang="ru-RU" dirty="0" smtClean="0"/>
              <a:t>хоть и занимает пятое место среди самых больших животных планеты, но он безоговорочный лидер по размерам среди плотоядных животных. Морские слоны могут достигать длины </a:t>
            </a:r>
            <a:r>
              <a:rPr lang="ru-RU" b="1" dirty="0" smtClean="0"/>
              <a:t>до 6 метров </a:t>
            </a:r>
            <a:r>
              <a:rPr lang="ru-RU" dirty="0" smtClean="0"/>
              <a:t>и массы тела до 4 тонн. Эти животные способны оставаться под водой  очень долго (официальный рекорд – почти 2 часа) и погружаться под воду более чем на 1300 м. Стоит также отметить, что морские слоны проводят в океане почти всю свою жизнь.</a:t>
            </a:r>
            <a:endParaRPr lang="ru-RU" dirty="0"/>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бегемот</a:t>
            </a:r>
            <a:endParaRPr lang="ru-RU" dirty="0"/>
          </a:p>
        </p:txBody>
      </p:sp>
      <p:pic>
        <p:nvPicPr>
          <p:cNvPr id="4" name="Содержимое 3" descr="5356.jpg"/>
          <p:cNvPicPr>
            <a:picLocks noGrp="1" noChangeAspect="1"/>
          </p:cNvPicPr>
          <p:nvPr>
            <p:ph idx="1"/>
          </p:nvPr>
        </p:nvPicPr>
        <p:blipFill>
          <a:blip r:embed="rId2" cstate="print"/>
          <a:stretch>
            <a:fillRect/>
          </a:stretch>
        </p:blipFill>
        <p:spPr>
          <a:xfrm>
            <a:off x="971600" y="1700808"/>
            <a:ext cx="7216126" cy="4809279"/>
          </a:xfrm>
          <a:ln>
            <a:solidFill>
              <a:schemeClr val="accent1">
                <a:lumMod val="75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268761"/>
            <a:ext cx="8686800" cy="4032447"/>
          </a:xfrm>
        </p:spPr>
        <p:txBody>
          <a:bodyPr>
            <a:normAutofit fontScale="85000" lnSpcReduction="20000"/>
          </a:bodyPr>
          <a:lstStyle/>
          <a:p>
            <a:r>
              <a:rPr lang="ru-RU" dirty="0" smtClean="0"/>
              <a:t>Средний вес </a:t>
            </a:r>
            <a:r>
              <a:rPr lang="ru-RU" b="1" dirty="0" smtClean="0">
                <a:solidFill>
                  <a:srgbClr val="00B0F0"/>
                </a:solidFill>
              </a:rPr>
              <a:t>бегемота</a:t>
            </a:r>
            <a:r>
              <a:rPr lang="ru-RU" dirty="0" smtClean="0"/>
              <a:t> (гиппопотама) – 3 тонны, но это не предел, так как эти животные набирают вес всю жизнь. После 10 лет жизни самцы начинаю увеличивать массу тела быстрее, чем самки, впоследствии эта разница становится более заметной. Высота бегемота около 1,5-1,65 м, длина тела превышает </a:t>
            </a:r>
            <a:r>
              <a:rPr lang="ru-RU" b="1" dirty="0" smtClean="0"/>
              <a:t>3 м, а иногда и 5-ть</a:t>
            </a:r>
            <a:r>
              <a:rPr lang="ru-RU" dirty="0" smtClean="0"/>
              <a:t>. Интересный факт: одна только шкура гиппопотама может весить полтонны. А зубы у бегемотов растут всю жизнь и могут достигать полуметровой длины.</a:t>
            </a:r>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Белый носорог</a:t>
            </a:r>
            <a:endParaRPr lang="ru-RU" dirty="0"/>
          </a:p>
        </p:txBody>
      </p:sp>
      <p:pic>
        <p:nvPicPr>
          <p:cNvPr id="4" name="Содержимое 3" descr="116.jpg"/>
          <p:cNvPicPr>
            <a:picLocks noGrp="1" noChangeAspect="1"/>
          </p:cNvPicPr>
          <p:nvPr>
            <p:ph idx="1"/>
          </p:nvPr>
        </p:nvPicPr>
        <p:blipFill>
          <a:blip r:embed="rId2" cstate="print"/>
          <a:stretch>
            <a:fillRect/>
          </a:stretch>
        </p:blipFill>
        <p:spPr>
          <a:xfrm>
            <a:off x="1187624" y="1554162"/>
            <a:ext cx="6477884" cy="4858413"/>
          </a:xfrm>
          <a:ln>
            <a:solidFill>
              <a:schemeClr val="accent1">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340768"/>
            <a:ext cx="8686800" cy="3960439"/>
          </a:xfrm>
        </p:spPr>
        <p:txBody>
          <a:bodyPr>
            <a:normAutofit fontScale="92500" lnSpcReduction="20000"/>
          </a:bodyPr>
          <a:lstStyle/>
          <a:p>
            <a:r>
              <a:rPr lang="ru-RU" b="1" dirty="0" smtClean="0">
                <a:solidFill>
                  <a:srgbClr val="00B0F0"/>
                </a:solidFill>
              </a:rPr>
              <a:t>Белый носорог </a:t>
            </a:r>
            <a:r>
              <a:rPr lang="ru-RU" dirty="0" smtClean="0"/>
              <a:t>является вторым по величине наземным травоядным животным в мире. Взрослые особи могут вырастать в длину </a:t>
            </a:r>
            <a:r>
              <a:rPr lang="ru-RU" b="1" dirty="0" smtClean="0"/>
              <a:t>до 3,8-4,2 м</a:t>
            </a:r>
            <a:r>
              <a:rPr lang="ru-RU" dirty="0" smtClean="0"/>
              <a:t>, а в высоту – до 1,5-2 м. Средний вес этих животных примерно 3 тонны, но встречаются особи весом и до 8 тонн. Интересно, что белые носороги на самом деле не белые. Окрас их тела серый, а на голове у них имеются два острых </a:t>
            </a:r>
            <a:r>
              <a:rPr lang="ru-RU" dirty="0" err="1" smtClean="0"/>
              <a:t>кератиновых</a:t>
            </a:r>
            <a:r>
              <a:rPr lang="ru-RU" dirty="0" smtClean="0"/>
              <a:t> рога.</a:t>
            </a:r>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морж</a:t>
            </a:r>
            <a:endParaRPr lang="ru-RU" dirty="0"/>
          </a:p>
        </p:txBody>
      </p:sp>
      <p:pic>
        <p:nvPicPr>
          <p:cNvPr id="4" name="Содержимое 3" descr="43.jpg"/>
          <p:cNvPicPr>
            <a:picLocks noGrp="1" noChangeAspect="1"/>
          </p:cNvPicPr>
          <p:nvPr>
            <p:ph idx="1"/>
          </p:nvPr>
        </p:nvPicPr>
        <p:blipFill>
          <a:blip r:embed="rId2" cstate="print"/>
          <a:stretch>
            <a:fillRect/>
          </a:stretch>
        </p:blipFill>
        <p:spPr>
          <a:xfrm>
            <a:off x="1115616" y="1556792"/>
            <a:ext cx="6546387" cy="4909790"/>
          </a:xfrm>
          <a:ln>
            <a:solidFill>
              <a:schemeClr val="accent1">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340769"/>
            <a:ext cx="8686800" cy="3960439"/>
          </a:xfrm>
        </p:spPr>
        <p:txBody>
          <a:bodyPr>
            <a:normAutofit fontScale="85000" lnSpcReduction="10000"/>
          </a:bodyPr>
          <a:lstStyle/>
          <a:p>
            <a:r>
              <a:rPr lang="ru-RU" b="1" dirty="0" smtClean="0">
                <a:solidFill>
                  <a:srgbClr val="00B0F0"/>
                </a:solidFill>
              </a:rPr>
              <a:t>Морж </a:t>
            </a:r>
            <a:r>
              <a:rPr lang="ru-RU" dirty="0" smtClean="0"/>
              <a:t>– древнее крупное животное. Найденные в бухте Сан-Франциско окаменелости моржа, возраст которых примерно 28000 лет, доказывают, что моржи существовали во времена последнего ледникового периода. Сейчас, как и тогда, эти гиганты, длинной </a:t>
            </a:r>
            <a:r>
              <a:rPr lang="ru-RU" b="1" dirty="0" smtClean="0"/>
              <a:t>около 3 м </a:t>
            </a:r>
            <a:r>
              <a:rPr lang="ru-RU" dirty="0" smtClean="0"/>
              <a:t>и весом до 2 тонн, хорошо приспособлены к жизни в ледяной воде Арктики. И кто бы мог подумать, что любимым лакомством этих здоровяков является мясо моллюсков.</a:t>
            </a:r>
            <a:endParaRPr lang="ru-RU" dirty="0"/>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Черный носорог</a:t>
            </a:r>
            <a:endParaRPr lang="ru-RU" dirty="0"/>
          </a:p>
        </p:txBody>
      </p:sp>
      <p:pic>
        <p:nvPicPr>
          <p:cNvPr id="4" name="Содержимое 3" descr="4563.jpg"/>
          <p:cNvPicPr>
            <a:picLocks noGrp="1" noChangeAspect="1"/>
          </p:cNvPicPr>
          <p:nvPr>
            <p:ph idx="1"/>
          </p:nvPr>
        </p:nvPicPr>
        <p:blipFill>
          <a:blip r:embed="rId2" cstate="print"/>
          <a:stretch>
            <a:fillRect/>
          </a:stretch>
        </p:blipFill>
        <p:spPr>
          <a:xfrm>
            <a:off x="1043608" y="1554162"/>
            <a:ext cx="6621900" cy="4966425"/>
          </a:xfrm>
          <a:ln>
            <a:solidFill>
              <a:schemeClr val="accent1">
                <a:lumMod val="75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340769"/>
            <a:ext cx="8686800" cy="4032448"/>
          </a:xfrm>
        </p:spPr>
        <p:txBody>
          <a:bodyPr>
            <a:normAutofit fontScale="85000" lnSpcReduction="20000"/>
          </a:bodyPr>
          <a:lstStyle/>
          <a:p>
            <a:r>
              <a:rPr lang="ru-RU" b="1" dirty="0" smtClean="0">
                <a:solidFill>
                  <a:srgbClr val="00B0F0"/>
                </a:solidFill>
              </a:rPr>
              <a:t>Черный носорог </a:t>
            </a:r>
            <a:r>
              <a:rPr lang="ru-RU" dirty="0" smtClean="0"/>
              <a:t>несколько мельче, чем белый. Вес этих животных редко превышает 1,5 тонны, а длина тела - </a:t>
            </a:r>
            <a:r>
              <a:rPr lang="ru-RU" b="1" dirty="0" smtClean="0"/>
              <a:t>3-3,5 м</a:t>
            </a:r>
            <a:r>
              <a:rPr lang="ru-RU" dirty="0" smtClean="0"/>
              <a:t>. Несмотря на достаточно большие размеры, черные носороги активно уничтожаются людьми для различных нужд. Их слабое зрение и привычка ходить практически одними и теми же тропами делает их легкой добычей для охотников. Естественных врагов у черных носорогов нет, поэтому, если эти крупные животные однажды исчезнут, – это будет полностью вина человека.</a:t>
            </a:r>
            <a:endParaRPr lang="ru-RU" dirty="0"/>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СИНИЙ КИТ</a:t>
            </a:r>
            <a:endParaRPr lang="ru-RU" dirty="0"/>
          </a:p>
        </p:txBody>
      </p:sp>
      <p:pic>
        <p:nvPicPr>
          <p:cNvPr id="4" name="Содержимое 3" descr="6799.jpg"/>
          <p:cNvPicPr>
            <a:picLocks noGrp="1" noChangeAspect="1"/>
          </p:cNvPicPr>
          <p:nvPr>
            <p:ph idx="1"/>
          </p:nvPr>
        </p:nvPicPr>
        <p:blipFill>
          <a:blip r:embed="rId2" cstate="print"/>
          <a:stretch>
            <a:fillRect/>
          </a:stretch>
        </p:blipFill>
        <p:spPr>
          <a:xfrm>
            <a:off x="899592" y="1484784"/>
            <a:ext cx="7344816" cy="4908786"/>
          </a:xfrm>
          <a:ln>
            <a:solidFill>
              <a:schemeClr val="accent1">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Гребнистый крокодил</a:t>
            </a:r>
            <a:endParaRPr lang="ru-RU" dirty="0"/>
          </a:p>
        </p:txBody>
      </p:sp>
      <p:pic>
        <p:nvPicPr>
          <p:cNvPr id="6" name="Содержимое 5" descr="31489.jpg"/>
          <p:cNvPicPr>
            <a:picLocks noGrp="1" noChangeAspect="1"/>
          </p:cNvPicPr>
          <p:nvPr>
            <p:ph idx="1"/>
          </p:nvPr>
        </p:nvPicPr>
        <p:blipFill>
          <a:blip r:embed="rId2" cstate="print"/>
          <a:stretch>
            <a:fillRect/>
          </a:stretch>
        </p:blipFill>
        <p:spPr>
          <a:xfrm>
            <a:off x="971600" y="1484784"/>
            <a:ext cx="7362006" cy="4806338"/>
          </a:xfr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340769"/>
            <a:ext cx="8686800" cy="3888431"/>
          </a:xfrm>
        </p:spPr>
        <p:txBody>
          <a:bodyPr>
            <a:normAutofit lnSpcReduction="10000"/>
          </a:bodyPr>
          <a:lstStyle/>
          <a:p>
            <a:r>
              <a:rPr lang="ru-RU" b="1" dirty="0" smtClean="0">
                <a:solidFill>
                  <a:srgbClr val="00B0F0"/>
                </a:solidFill>
              </a:rPr>
              <a:t>Гребнистый крокодил </a:t>
            </a:r>
            <a:r>
              <a:rPr lang="ru-RU" dirty="0" smtClean="0"/>
              <a:t>занимает в ТОП 10 предпоследнее место. Он превосходит других участников по длине тела, которая у него может </a:t>
            </a:r>
            <a:r>
              <a:rPr lang="ru-RU" b="1" dirty="0" smtClean="0"/>
              <a:t>достигать 5 метров</a:t>
            </a:r>
            <a:r>
              <a:rPr lang="ru-RU" dirty="0" smtClean="0"/>
              <a:t>, но уступает им в весе (максимальный вес до 1,5 т). Однако гребнистый (морской) крокодил является </a:t>
            </a:r>
            <a:r>
              <a:rPr lang="ru-RU" dirty="0" smtClean="0"/>
              <a:t>самой </a:t>
            </a:r>
            <a:r>
              <a:rPr lang="ru-RU" dirty="0" smtClean="0"/>
              <a:t>крупной рептилией на планете.</a:t>
            </a:r>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916832"/>
            <a:ext cx="8686800" cy="3168352"/>
          </a:xfrm>
        </p:spPr>
        <p:txBody>
          <a:bodyPr>
            <a:normAutofit lnSpcReduction="10000"/>
          </a:bodyPr>
          <a:lstStyle/>
          <a:p>
            <a:r>
              <a:rPr lang="ru-RU" dirty="0" smtClean="0"/>
              <a:t>Современные животные ничуть не уступают по размерам динозаврам, а порой и превосходят их. Для сохранения такого положения человечеству необходимо осознавать последствия своих действий и беречь окружающую среду.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268760"/>
            <a:ext cx="8686800" cy="4811365"/>
          </a:xfrm>
        </p:spPr>
        <p:txBody>
          <a:bodyPr>
            <a:normAutofit/>
          </a:bodyPr>
          <a:lstStyle/>
          <a:p>
            <a:r>
              <a:rPr lang="ru-RU" sz="2100" dirty="0" smtClean="0"/>
              <a:t>Даже самые большие динозавры не могут сравниться с размерами </a:t>
            </a:r>
            <a:r>
              <a:rPr lang="ru-RU" sz="2100" b="1" dirty="0" smtClean="0">
                <a:solidFill>
                  <a:srgbClr val="00B0F0"/>
                </a:solidFill>
              </a:rPr>
              <a:t>синего кита</a:t>
            </a:r>
            <a:r>
              <a:rPr lang="ru-RU" sz="2100" dirty="0" smtClean="0"/>
              <a:t>. Он по праву носит звание самого большого животного всех времен. Это животное в длину достигает </a:t>
            </a:r>
            <a:r>
              <a:rPr lang="ru-RU" sz="2100" b="1" dirty="0" smtClean="0"/>
              <a:t>тридцати метров</a:t>
            </a:r>
            <a:r>
              <a:rPr lang="ru-RU" sz="2100" dirty="0" smtClean="0"/>
              <a:t>. Для наглядности можно представить, что длина тела кита вместе с хвостом равна высоте стандартного девятиэтажного дома. Масса тела этих гигантов около 180 тонн. Один только язык весит порядка 3 тонн, как самка  индийского слона. А вес его сердца сравним с весом маленького автомобиля – около 600 кг. Несмотря на свои размеры, киты развивают скорость до 35 км/ч. Легкие внушительных размеров позволяют животным находиться под водой до 20 минут.</a:t>
            </a:r>
            <a:endParaRPr lang="ru-RU" sz="2100" dirty="0"/>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КАШАЛОТ</a:t>
            </a:r>
            <a:endParaRPr lang="ru-RU" dirty="0"/>
          </a:p>
        </p:txBody>
      </p:sp>
      <p:pic>
        <p:nvPicPr>
          <p:cNvPr id="6" name="Содержимое 5" descr="31487 (1).jpg"/>
          <p:cNvPicPr>
            <a:picLocks noGrp="1" noChangeAspect="1"/>
          </p:cNvPicPr>
          <p:nvPr>
            <p:ph idx="1"/>
          </p:nvPr>
        </p:nvPicPr>
        <p:blipFill>
          <a:blip r:embed="rId2" cstate="print"/>
          <a:stretch>
            <a:fillRect/>
          </a:stretch>
        </p:blipFill>
        <p:spPr>
          <a:xfrm>
            <a:off x="539552" y="1628800"/>
            <a:ext cx="8082086" cy="4549060"/>
          </a:xfr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340768"/>
            <a:ext cx="8686800" cy="4739357"/>
          </a:xfrm>
        </p:spPr>
        <p:txBody>
          <a:bodyPr>
            <a:normAutofit/>
          </a:bodyPr>
          <a:lstStyle/>
          <a:p>
            <a:r>
              <a:rPr lang="ru-RU" sz="2800" b="1" dirty="0" smtClean="0">
                <a:solidFill>
                  <a:srgbClr val="00B0F0"/>
                </a:solidFill>
              </a:rPr>
              <a:t>Кашалот</a:t>
            </a:r>
            <a:r>
              <a:rPr lang="ru-RU" sz="2800" dirty="0" smtClean="0"/>
              <a:t> – одно из самых больших животных на планете. Самцы способны вырастать </a:t>
            </a:r>
            <a:r>
              <a:rPr lang="ru-RU" sz="2800" b="1" dirty="0" smtClean="0"/>
              <a:t>до 20 метров </a:t>
            </a:r>
            <a:r>
              <a:rPr lang="ru-RU" sz="2800" dirty="0" smtClean="0"/>
              <a:t>в длину и весить до 50 тонн. Самки имеют более скромные размеры – 11-13 метров в длину, и весят они около 15 тонн. При этом у взрослых особей голова составляет около 35% от общей длины тела. Бывают особи более крупных размеров, но они крайне редки.</a:t>
            </a:r>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Африканский слон</a:t>
            </a:r>
            <a:endParaRPr lang="ru-RU" dirty="0"/>
          </a:p>
        </p:txBody>
      </p:sp>
      <p:pic>
        <p:nvPicPr>
          <p:cNvPr id="6" name="Содержимое 5" descr="31488.jpg"/>
          <p:cNvPicPr>
            <a:picLocks noGrp="1" noChangeAspect="1"/>
          </p:cNvPicPr>
          <p:nvPr>
            <p:ph idx="1"/>
          </p:nvPr>
        </p:nvPicPr>
        <p:blipFill>
          <a:blip r:embed="rId2" cstate="print"/>
          <a:stretch>
            <a:fillRect/>
          </a:stretch>
        </p:blipFill>
        <p:spPr>
          <a:xfrm>
            <a:off x="1043608" y="1484784"/>
            <a:ext cx="7370390" cy="4917103"/>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412776"/>
            <a:ext cx="8686800" cy="4667349"/>
          </a:xfrm>
        </p:spPr>
        <p:txBody>
          <a:bodyPr>
            <a:normAutofit/>
          </a:bodyPr>
          <a:lstStyle/>
          <a:p>
            <a:r>
              <a:rPr lang="ru-RU" sz="2900" b="1" dirty="0" smtClean="0"/>
              <a:t>Самое большое наземное животное - </a:t>
            </a:r>
            <a:r>
              <a:rPr lang="ru-RU" sz="2900" b="1" dirty="0" smtClean="0">
                <a:solidFill>
                  <a:srgbClr val="00B0F0"/>
                </a:solidFill>
              </a:rPr>
              <a:t>африканский слон  </a:t>
            </a:r>
            <a:r>
              <a:rPr lang="ru-RU" sz="2900" dirty="0" smtClean="0"/>
              <a:t>- занимает третье место в этом своеобразном рейтинге. При длине около </a:t>
            </a:r>
            <a:r>
              <a:rPr lang="ru-RU" sz="2900" b="1" dirty="0" smtClean="0"/>
              <a:t>6-7 м</a:t>
            </a:r>
            <a:r>
              <a:rPr lang="ru-RU" sz="2900" dirty="0" smtClean="0"/>
              <a:t> и высоте в 3-3,5 м эти животные весят 6-12 тонн. Интересно, что африканские слоны могут бегать быстрее человека (35-40 км/ч), съедать 300 кг растительности в день, спать стоя и оплакивать умерших, подобно людям.</a:t>
            </a:r>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Индийский слон</a:t>
            </a:r>
            <a:endParaRPr lang="ru-RU" dirty="0"/>
          </a:p>
        </p:txBody>
      </p:sp>
      <p:pic>
        <p:nvPicPr>
          <p:cNvPr id="4" name="Содержимое 3" descr="6801.jpg"/>
          <p:cNvPicPr>
            <a:picLocks noGrp="1" noChangeAspect="1"/>
          </p:cNvPicPr>
          <p:nvPr>
            <p:ph idx="1"/>
          </p:nvPr>
        </p:nvPicPr>
        <p:blipFill>
          <a:blip r:embed="rId2" cstate="print"/>
          <a:stretch>
            <a:fillRect/>
          </a:stretch>
        </p:blipFill>
        <p:spPr>
          <a:xfrm>
            <a:off x="1043608" y="1700808"/>
            <a:ext cx="6984776" cy="4633235"/>
          </a:xfrm>
          <a:ln>
            <a:solidFill>
              <a:schemeClr val="accent1">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124744"/>
            <a:ext cx="8686800" cy="4955381"/>
          </a:xfrm>
        </p:spPr>
        <p:txBody>
          <a:bodyPr>
            <a:noAutofit/>
          </a:bodyPr>
          <a:lstStyle/>
          <a:p>
            <a:r>
              <a:rPr lang="ru-RU" sz="2600" b="1" dirty="0" smtClean="0">
                <a:solidFill>
                  <a:srgbClr val="00B0F0"/>
                </a:solidFill>
              </a:rPr>
              <a:t>Индийский слон </a:t>
            </a:r>
            <a:r>
              <a:rPr lang="ru-RU" sz="2600" dirty="0" smtClean="0"/>
              <a:t>также имеет внушительные размеры. Длина тела этих азиатских гигантов </a:t>
            </a:r>
            <a:r>
              <a:rPr lang="ru-RU" sz="2600" b="1" dirty="0" smtClean="0"/>
              <a:t>5,5-6 м</a:t>
            </a:r>
            <a:r>
              <a:rPr lang="ru-RU" sz="2600" dirty="0" smtClean="0"/>
              <a:t>, хвост тоже немаленький – 1-1,5 м. Высота слона, равная 2,5-3,5 м, сравнима с высотой стены квартиры в стандартной </a:t>
            </a:r>
            <a:r>
              <a:rPr lang="ru-RU" sz="2600" dirty="0" err="1" smtClean="0"/>
              <a:t>многоэтажке</a:t>
            </a:r>
            <a:r>
              <a:rPr lang="ru-RU" sz="2600" dirty="0" smtClean="0"/>
              <a:t>. Масса тела индийских слонов может достигать 5 тонн. Самки и размером, и весом уступают самцам. Эти животные живут в группах, возглавляемых самкой, общаются между собой с помощью различных звуков, жестов хоботом и поз.</a:t>
            </a:r>
            <a:endParaRPr lang="ru-RU" sz="2600" dirty="0"/>
          </a:p>
        </p:txBody>
      </p:sp>
      <p:pic>
        <p:nvPicPr>
          <p:cNvPr id="4" name="Рисунок 3" descr="11.gif"/>
          <p:cNvPicPr>
            <a:picLocks noChangeAspect="1"/>
          </p:cNvPicPr>
          <p:nvPr/>
        </p:nvPicPr>
        <p:blipFill>
          <a:blip r:embed="rId3" cstate="print"/>
          <a:stretch>
            <a:fillRect/>
          </a:stretch>
        </p:blipFill>
        <p:spPr>
          <a:xfrm>
            <a:off x="251520" y="5229200"/>
            <a:ext cx="1877194" cy="140414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802</TotalTime>
  <Words>906</Words>
  <Application>Microsoft Office PowerPoint</Application>
  <PresentationFormat>Экран (4:3)</PresentationFormat>
  <Paragraphs>48</Paragraphs>
  <Slides>22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Самые большие животные планеты</vt:lpstr>
      <vt:lpstr>СИНИЙ КИТ</vt:lpstr>
      <vt:lpstr>Слайд 3</vt:lpstr>
      <vt:lpstr>КАШАЛОТ</vt:lpstr>
      <vt:lpstr>Слайд 5</vt:lpstr>
      <vt:lpstr>Африканский слон</vt:lpstr>
      <vt:lpstr>Слайд 7</vt:lpstr>
      <vt:lpstr>Индийский слон</vt:lpstr>
      <vt:lpstr>Слайд 9</vt:lpstr>
      <vt:lpstr>Южный морской слон</vt:lpstr>
      <vt:lpstr>Слайд 11</vt:lpstr>
      <vt:lpstr>бегемот</vt:lpstr>
      <vt:lpstr>Слайд 13</vt:lpstr>
      <vt:lpstr>Белый носорог</vt:lpstr>
      <vt:lpstr>Слайд 15</vt:lpstr>
      <vt:lpstr>морж</vt:lpstr>
      <vt:lpstr>Слайд 17</vt:lpstr>
      <vt:lpstr>Черный носорог</vt:lpstr>
      <vt:lpstr>Слайд 19</vt:lpstr>
      <vt:lpstr>Гребнистый крокодил</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большие животные планеты</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22</cp:revision>
  <dcterms:created xsi:type="dcterms:W3CDTF">2014-02-08T23:47:57Z</dcterms:created>
  <dcterms:modified xsi:type="dcterms:W3CDTF">2018-02-16T04:55:54Z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