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8881E1-181D-4883-9A51-7C970129C890}" type="datetimeFigureOut">
              <a:rPr lang="ru-RU" smtClean="0"/>
              <a:pPr/>
              <a:t>01.02.2016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4FB0C5-E5C3-4F52-B20E-74CECB1BC15A}"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http://zooclub.ru/samye/pryguchie_zhivotnye.shtml</a:t>
            </a:r>
            <a:endParaRPr lang="ru-RU" dirty="0"/>
          </a:p>
        </p:txBody>
      </p:sp>
      <p:sp>
        <p:nvSpPr>
          <p:cNvPr id="4" name="Номер слайда 3"/>
          <p:cNvSpPr>
            <a:spLocks noGrp="1"/>
          </p:cNvSpPr>
          <p:nvPr>
            <p:ph type="sldNum" sz="quarter" idx="10"/>
          </p:nvPr>
        </p:nvSpPr>
        <p:spPr/>
        <p:txBody>
          <a:bodyPr/>
          <a:lstStyle/>
          <a:p>
            <a:fld id="{D94FB0C5-E5C3-4F52-B20E-74CECB1BC15A}"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http://zooclub.ru/samye/pryguchie_zhivotnye.shtml</a:t>
            </a:r>
            <a:endParaRPr lang="ru-RU" dirty="0"/>
          </a:p>
        </p:txBody>
      </p:sp>
      <p:sp>
        <p:nvSpPr>
          <p:cNvPr id="4" name="Номер слайда 3"/>
          <p:cNvSpPr>
            <a:spLocks noGrp="1"/>
          </p:cNvSpPr>
          <p:nvPr>
            <p:ph type="sldNum" sz="quarter" idx="10"/>
          </p:nvPr>
        </p:nvSpPr>
        <p:spPr/>
        <p:txBody>
          <a:bodyPr/>
          <a:lstStyle/>
          <a:p>
            <a:fld id="{D94FB0C5-E5C3-4F52-B20E-74CECB1BC15A}" type="slidenum">
              <a:rPr lang="ru-RU" smtClean="0"/>
              <a:pPr/>
              <a:t>19</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http://zooclub.ru/samye/pryguchie_zhivotnye.shtml</a:t>
            </a:r>
            <a:endParaRPr lang="ru-RU" dirty="0"/>
          </a:p>
        </p:txBody>
      </p:sp>
      <p:sp>
        <p:nvSpPr>
          <p:cNvPr id="4" name="Номер слайда 3"/>
          <p:cNvSpPr>
            <a:spLocks noGrp="1"/>
          </p:cNvSpPr>
          <p:nvPr>
            <p:ph type="sldNum" sz="quarter" idx="10"/>
          </p:nvPr>
        </p:nvSpPr>
        <p:spPr/>
        <p:txBody>
          <a:bodyPr/>
          <a:lstStyle/>
          <a:p>
            <a:fld id="{D94FB0C5-E5C3-4F52-B20E-74CECB1BC15A}" type="slidenum">
              <a:rPr lang="ru-RU" smtClean="0"/>
              <a:pPr/>
              <a:t>21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http://zooclub.ru/samye/pryguchie_zhivotnye.shtml</a:t>
            </a:r>
            <a:endParaRPr lang="ru-RU" dirty="0"/>
          </a:p>
        </p:txBody>
      </p:sp>
      <p:sp>
        <p:nvSpPr>
          <p:cNvPr id="4" name="Номер слайда 3"/>
          <p:cNvSpPr>
            <a:spLocks noGrp="1"/>
          </p:cNvSpPr>
          <p:nvPr>
            <p:ph type="sldNum" sz="quarter" idx="10"/>
          </p:nvPr>
        </p:nvSpPr>
        <p:spPr/>
        <p:txBody>
          <a:bodyPr/>
          <a:lstStyle/>
          <a:p>
            <a:fld id="{D94FB0C5-E5C3-4F52-B20E-74CECB1BC15A}"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http://zooclub.ru/samye/pryguchie_zhivotnye.shtml</a:t>
            </a:r>
            <a:endParaRPr lang="ru-RU" dirty="0"/>
          </a:p>
        </p:txBody>
      </p:sp>
      <p:sp>
        <p:nvSpPr>
          <p:cNvPr id="4" name="Номер слайда 3"/>
          <p:cNvSpPr>
            <a:spLocks noGrp="1"/>
          </p:cNvSpPr>
          <p:nvPr>
            <p:ph type="sldNum" sz="quarter" idx="10"/>
          </p:nvPr>
        </p:nvSpPr>
        <p:spPr/>
        <p:txBody>
          <a:bodyPr/>
          <a:lstStyle/>
          <a:p>
            <a:fld id="{D94FB0C5-E5C3-4F52-B20E-74CECB1BC15A}" type="slidenum">
              <a:rPr lang="ru-RU" smtClean="0"/>
              <a:pPr/>
              <a:t>5</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http://zooclub.ru/samye/pryguchie_zhivotnye.shtml</a:t>
            </a:r>
            <a:endParaRPr lang="ru-RU" dirty="0"/>
          </a:p>
        </p:txBody>
      </p:sp>
      <p:sp>
        <p:nvSpPr>
          <p:cNvPr id="4" name="Номер слайда 3"/>
          <p:cNvSpPr>
            <a:spLocks noGrp="1"/>
          </p:cNvSpPr>
          <p:nvPr>
            <p:ph type="sldNum" sz="quarter" idx="10"/>
          </p:nvPr>
        </p:nvSpPr>
        <p:spPr/>
        <p:txBody>
          <a:bodyPr/>
          <a:lstStyle/>
          <a:p>
            <a:fld id="{D94FB0C5-E5C3-4F52-B20E-74CECB1BC15A}" type="slidenum">
              <a:rPr lang="ru-RU" smtClean="0"/>
              <a:pPr/>
              <a:t>7</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http://zooclub.ru/samye/pryguchie_zhivotnye.shtml</a:t>
            </a:r>
            <a:endParaRPr lang="ru-RU" dirty="0"/>
          </a:p>
        </p:txBody>
      </p:sp>
      <p:sp>
        <p:nvSpPr>
          <p:cNvPr id="4" name="Номер слайда 3"/>
          <p:cNvSpPr>
            <a:spLocks noGrp="1"/>
          </p:cNvSpPr>
          <p:nvPr>
            <p:ph type="sldNum" sz="quarter" idx="10"/>
          </p:nvPr>
        </p:nvSpPr>
        <p:spPr/>
        <p:txBody>
          <a:bodyPr/>
          <a:lstStyle/>
          <a:p>
            <a:fld id="{D94FB0C5-E5C3-4F52-B20E-74CECB1BC15A}" type="slidenum">
              <a:rPr lang="ru-RU" smtClean="0"/>
              <a:pPr/>
              <a:t>9</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http://zooclub.ru/samye/pryguchie_zhivotnye.shtml</a:t>
            </a:r>
            <a:endParaRPr lang="ru-RU" dirty="0"/>
          </a:p>
        </p:txBody>
      </p:sp>
      <p:sp>
        <p:nvSpPr>
          <p:cNvPr id="4" name="Номер слайда 3"/>
          <p:cNvSpPr>
            <a:spLocks noGrp="1"/>
          </p:cNvSpPr>
          <p:nvPr>
            <p:ph type="sldNum" sz="quarter" idx="10"/>
          </p:nvPr>
        </p:nvSpPr>
        <p:spPr/>
        <p:txBody>
          <a:bodyPr/>
          <a:lstStyle/>
          <a:p>
            <a:fld id="{D94FB0C5-E5C3-4F52-B20E-74CECB1BC15A}" type="slidenum">
              <a:rPr lang="ru-RU" smtClean="0"/>
              <a:pPr/>
              <a:t>11</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http://zooclub.ru/samye/pryguchie_zhivotnye.shtml</a:t>
            </a:r>
            <a:endParaRPr lang="ru-RU" dirty="0"/>
          </a:p>
        </p:txBody>
      </p:sp>
      <p:sp>
        <p:nvSpPr>
          <p:cNvPr id="4" name="Номер слайда 3"/>
          <p:cNvSpPr>
            <a:spLocks noGrp="1"/>
          </p:cNvSpPr>
          <p:nvPr>
            <p:ph type="sldNum" sz="quarter" idx="10"/>
          </p:nvPr>
        </p:nvSpPr>
        <p:spPr/>
        <p:txBody>
          <a:bodyPr/>
          <a:lstStyle/>
          <a:p>
            <a:fld id="{D94FB0C5-E5C3-4F52-B20E-74CECB1BC15A}" type="slidenum">
              <a:rPr lang="ru-RU" smtClean="0"/>
              <a:pPr/>
              <a:t>13</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http://zooclub.ru/samye/pryguchie_zhivotnye.shtml</a:t>
            </a:r>
            <a:endParaRPr lang="ru-RU" dirty="0"/>
          </a:p>
        </p:txBody>
      </p:sp>
      <p:sp>
        <p:nvSpPr>
          <p:cNvPr id="4" name="Номер слайда 3"/>
          <p:cNvSpPr>
            <a:spLocks noGrp="1"/>
          </p:cNvSpPr>
          <p:nvPr>
            <p:ph type="sldNum" sz="quarter" idx="10"/>
          </p:nvPr>
        </p:nvSpPr>
        <p:spPr/>
        <p:txBody>
          <a:bodyPr/>
          <a:lstStyle/>
          <a:p>
            <a:fld id="{D94FB0C5-E5C3-4F52-B20E-74CECB1BC15A}" type="slidenum">
              <a:rPr lang="ru-RU" smtClean="0"/>
              <a:pPr/>
              <a:t>15</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http://zooclub.ru/samye/pryguchie_zhivotnye.shtml</a:t>
            </a:r>
            <a:endParaRPr lang="ru-RU" dirty="0"/>
          </a:p>
        </p:txBody>
      </p:sp>
      <p:sp>
        <p:nvSpPr>
          <p:cNvPr id="4" name="Номер слайда 3"/>
          <p:cNvSpPr>
            <a:spLocks noGrp="1"/>
          </p:cNvSpPr>
          <p:nvPr>
            <p:ph type="sldNum" sz="quarter" idx="10"/>
          </p:nvPr>
        </p:nvSpPr>
        <p:spPr/>
        <p:txBody>
          <a:bodyPr/>
          <a:lstStyle/>
          <a:p>
            <a:fld id="{D94FB0C5-E5C3-4F52-B20E-74CECB1BC15A}" type="slidenum">
              <a:rPr lang="ru-RU" smtClean="0"/>
              <a:pPr/>
              <a:t>17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9A2944E-C5E6-4B75-9EC1-0FC7BD5FA11A}" type="datetimeFigureOut">
              <a:rPr lang="ru-RU" smtClean="0"/>
              <a:pPr/>
              <a:t>01.02.2016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6FDC54-7A6D-4AF8-BEF0-D6CA00F6B954}" type="slidenum">
              <a:rPr lang="ru-RU" smtClean="0"/>
              <a:pPr/>
              <a:t>‹#›</a:t>
            </a:fld>
            <a:endParaRPr lang="ru-RU"/>
          </a:p>
        </p:txBody>
      </p:sp>
    </p:spTree>
    <p:extLst>
      <p:ext uri="{BB962C8B-B14F-4D97-AF65-F5344CB8AC3E}">
        <p14:creationId xmlns="" xmlns:p14="http://schemas.microsoft.com/office/powerpoint/2010/main" val="38689264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9A2944E-C5E6-4B75-9EC1-0FC7BD5FA11A}" type="datetimeFigureOut">
              <a:rPr lang="ru-RU" smtClean="0"/>
              <a:pPr/>
              <a:t>01.02.2016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6FDC54-7A6D-4AF8-BEF0-D6CA00F6B954}" type="slidenum">
              <a:rPr lang="ru-RU" smtClean="0"/>
              <a:pPr/>
              <a:t>‹#›</a:t>
            </a:fld>
            <a:endParaRPr lang="ru-RU"/>
          </a:p>
        </p:txBody>
      </p:sp>
    </p:spTree>
    <p:extLst>
      <p:ext uri="{BB962C8B-B14F-4D97-AF65-F5344CB8AC3E}">
        <p14:creationId xmlns="" xmlns:p14="http://schemas.microsoft.com/office/powerpoint/2010/main" val="3574641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9A2944E-C5E6-4B75-9EC1-0FC7BD5FA11A}" type="datetimeFigureOut">
              <a:rPr lang="ru-RU" smtClean="0"/>
              <a:pPr/>
              <a:t>01.02.2016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6FDC54-7A6D-4AF8-BEF0-D6CA00F6B954}" type="slidenum">
              <a:rPr lang="ru-RU" smtClean="0"/>
              <a:pPr/>
              <a:t>‹#›</a:t>
            </a:fld>
            <a:endParaRPr lang="ru-RU"/>
          </a:p>
        </p:txBody>
      </p:sp>
    </p:spTree>
    <p:extLst>
      <p:ext uri="{BB962C8B-B14F-4D97-AF65-F5344CB8AC3E}">
        <p14:creationId xmlns="" xmlns:p14="http://schemas.microsoft.com/office/powerpoint/2010/main" val="3257383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9A2944E-C5E6-4B75-9EC1-0FC7BD5FA11A}" type="datetimeFigureOut">
              <a:rPr lang="ru-RU" smtClean="0"/>
              <a:pPr/>
              <a:t>01.02.2016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6FDC54-7A6D-4AF8-BEF0-D6CA00F6B954}" type="slidenum">
              <a:rPr lang="ru-RU" smtClean="0"/>
              <a:pPr/>
              <a:t>‹#›</a:t>
            </a:fld>
            <a:endParaRPr lang="ru-RU"/>
          </a:p>
        </p:txBody>
      </p:sp>
    </p:spTree>
    <p:extLst>
      <p:ext uri="{BB962C8B-B14F-4D97-AF65-F5344CB8AC3E}">
        <p14:creationId xmlns="" xmlns:p14="http://schemas.microsoft.com/office/powerpoint/2010/main" val="820999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9A2944E-C5E6-4B75-9EC1-0FC7BD5FA11A}" type="datetimeFigureOut">
              <a:rPr lang="ru-RU" smtClean="0"/>
              <a:pPr/>
              <a:t>01.02.2016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6FDC54-7A6D-4AF8-BEF0-D6CA00F6B954}" type="slidenum">
              <a:rPr lang="ru-RU" smtClean="0"/>
              <a:pPr/>
              <a:t>‹#›</a:t>
            </a:fld>
            <a:endParaRPr lang="ru-RU"/>
          </a:p>
        </p:txBody>
      </p:sp>
    </p:spTree>
    <p:extLst>
      <p:ext uri="{BB962C8B-B14F-4D97-AF65-F5344CB8AC3E}">
        <p14:creationId xmlns="" xmlns:p14="http://schemas.microsoft.com/office/powerpoint/2010/main" val="326039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9A2944E-C5E6-4B75-9EC1-0FC7BD5FA11A}" type="datetimeFigureOut">
              <a:rPr lang="ru-RU" smtClean="0"/>
              <a:pPr/>
              <a:t>01.02.2016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96FDC54-7A6D-4AF8-BEF0-D6CA00F6B954}" type="slidenum">
              <a:rPr lang="ru-RU" smtClean="0"/>
              <a:pPr/>
              <a:t>‹#›</a:t>
            </a:fld>
            <a:endParaRPr lang="ru-RU"/>
          </a:p>
        </p:txBody>
      </p:sp>
    </p:spTree>
    <p:extLst>
      <p:ext uri="{BB962C8B-B14F-4D97-AF65-F5344CB8AC3E}">
        <p14:creationId xmlns="" xmlns:p14="http://schemas.microsoft.com/office/powerpoint/2010/main" val="3616132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9A2944E-C5E6-4B75-9EC1-0FC7BD5FA11A}" type="datetimeFigureOut">
              <a:rPr lang="ru-RU" smtClean="0"/>
              <a:pPr/>
              <a:t>01.02.2016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96FDC54-7A6D-4AF8-BEF0-D6CA00F6B954}" type="slidenum">
              <a:rPr lang="ru-RU" smtClean="0"/>
              <a:pPr/>
              <a:t>‹#›</a:t>
            </a:fld>
            <a:endParaRPr lang="ru-RU"/>
          </a:p>
        </p:txBody>
      </p:sp>
    </p:spTree>
    <p:extLst>
      <p:ext uri="{BB962C8B-B14F-4D97-AF65-F5344CB8AC3E}">
        <p14:creationId xmlns="" xmlns:p14="http://schemas.microsoft.com/office/powerpoint/2010/main" val="1743404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9A2944E-C5E6-4B75-9EC1-0FC7BD5FA11A}" type="datetimeFigureOut">
              <a:rPr lang="ru-RU" smtClean="0"/>
              <a:pPr/>
              <a:t>01.02.2016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96FDC54-7A6D-4AF8-BEF0-D6CA00F6B954}" type="slidenum">
              <a:rPr lang="ru-RU" smtClean="0"/>
              <a:pPr/>
              <a:t>‹#›</a:t>
            </a:fld>
            <a:endParaRPr lang="ru-RU"/>
          </a:p>
        </p:txBody>
      </p:sp>
    </p:spTree>
    <p:extLst>
      <p:ext uri="{BB962C8B-B14F-4D97-AF65-F5344CB8AC3E}">
        <p14:creationId xmlns="" xmlns:p14="http://schemas.microsoft.com/office/powerpoint/2010/main" val="3167383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A2944E-C5E6-4B75-9EC1-0FC7BD5FA11A}" type="datetimeFigureOut">
              <a:rPr lang="ru-RU" smtClean="0"/>
              <a:pPr/>
              <a:t>01.02.2016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96FDC54-7A6D-4AF8-BEF0-D6CA00F6B954}" type="slidenum">
              <a:rPr lang="ru-RU" smtClean="0"/>
              <a:pPr/>
              <a:t>‹#›</a:t>
            </a:fld>
            <a:endParaRPr lang="ru-RU"/>
          </a:p>
        </p:txBody>
      </p:sp>
    </p:spTree>
    <p:extLst>
      <p:ext uri="{BB962C8B-B14F-4D97-AF65-F5344CB8AC3E}">
        <p14:creationId xmlns="" xmlns:p14="http://schemas.microsoft.com/office/powerpoint/2010/main" val="765269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9A2944E-C5E6-4B75-9EC1-0FC7BD5FA11A}" type="datetimeFigureOut">
              <a:rPr lang="ru-RU" smtClean="0"/>
              <a:pPr/>
              <a:t>01.02.2016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96FDC54-7A6D-4AF8-BEF0-D6CA00F6B954}" type="slidenum">
              <a:rPr lang="ru-RU" smtClean="0"/>
              <a:pPr/>
              <a:t>‹#›</a:t>
            </a:fld>
            <a:endParaRPr lang="ru-RU"/>
          </a:p>
        </p:txBody>
      </p:sp>
    </p:spTree>
    <p:extLst>
      <p:ext uri="{BB962C8B-B14F-4D97-AF65-F5344CB8AC3E}">
        <p14:creationId xmlns="" xmlns:p14="http://schemas.microsoft.com/office/powerpoint/2010/main" val="3829662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9A2944E-C5E6-4B75-9EC1-0FC7BD5FA11A}" type="datetimeFigureOut">
              <a:rPr lang="ru-RU" smtClean="0"/>
              <a:pPr/>
              <a:t>01.02.2016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96FDC54-7A6D-4AF8-BEF0-D6CA00F6B954}" type="slidenum">
              <a:rPr lang="ru-RU" smtClean="0"/>
              <a:pPr/>
              <a:t>‹#›</a:t>
            </a:fld>
            <a:endParaRPr lang="ru-RU"/>
          </a:p>
        </p:txBody>
      </p:sp>
    </p:spTree>
    <p:extLst>
      <p:ext uri="{BB962C8B-B14F-4D97-AF65-F5344CB8AC3E}">
        <p14:creationId xmlns="" xmlns:p14="http://schemas.microsoft.com/office/powerpoint/2010/main" val="2029447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3000" r="-3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A2944E-C5E6-4B75-9EC1-0FC7BD5FA11A}" type="datetimeFigureOut">
              <a:rPr lang="ru-RU" smtClean="0"/>
              <a:pPr/>
              <a:t>01.02.2016</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6FDC54-7A6D-4AF8-BEF0-D6CA00F6B954}" type="slidenum">
              <a:rPr lang="ru-RU" smtClean="0"/>
              <a:pPr/>
              <a:t>‹#›</a:t>
            </a:fld>
            <a:endParaRPr lang="ru-RU"/>
          </a:p>
        </p:txBody>
      </p:sp>
    </p:spTree>
    <p:extLst>
      <p:ext uri="{BB962C8B-B14F-4D97-AF65-F5344CB8AC3E}">
        <p14:creationId xmlns="" xmlns:p14="http://schemas.microsoft.com/office/powerpoint/2010/main" val="27777018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pPr algn="l"/>
            <a:r>
              <a:rPr lang="ru-RU" spc="-150" dirty="0" smtClean="0">
                <a:solidFill>
                  <a:srgbClr val="FFFF00"/>
                </a:solidFill>
                <a:effectLst>
                  <a:outerShdw blurRad="38100" dist="38100" dir="2700000" algn="tl">
                    <a:srgbClr val="000000">
                      <a:alpha val="43137"/>
                    </a:srgbClr>
                  </a:outerShdw>
                </a:effectLst>
              </a:rPr>
              <a:t>Кто из животных </a:t>
            </a:r>
            <a:r>
              <a:rPr lang="en-US" spc="-150" dirty="0" smtClean="0">
                <a:solidFill>
                  <a:srgbClr val="FFFF00"/>
                </a:solidFill>
                <a:effectLst>
                  <a:outerShdw blurRad="38100" dist="38100" dir="2700000" algn="tl">
                    <a:srgbClr val="000000">
                      <a:alpha val="43137"/>
                    </a:srgbClr>
                  </a:outerShdw>
                </a:effectLst>
              </a:rPr>
              <a:t/>
            </a:r>
            <a:br>
              <a:rPr lang="en-US" spc="-150" dirty="0" smtClean="0">
                <a:solidFill>
                  <a:srgbClr val="FFFF00"/>
                </a:solidFill>
                <a:effectLst>
                  <a:outerShdw blurRad="38100" dist="38100" dir="2700000" algn="tl">
                    <a:srgbClr val="000000">
                      <a:alpha val="43137"/>
                    </a:srgbClr>
                  </a:outerShdw>
                </a:effectLst>
              </a:rPr>
            </a:br>
            <a:r>
              <a:rPr lang="ru-RU" spc="-150" dirty="0" smtClean="0">
                <a:solidFill>
                  <a:srgbClr val="FFFF00"/>
                </a:solidFill>
                <a:effectLst>
                  <a:outerShdw blurRad="38100" dist="38100" dir="2700000" algn="tl">
                    <a:srgbClr val="000000">
                      <a:alpha val="43137"/>
                    </a:srgbClr>
                  </a:outerShdw>
                </a:effectLst>
              </a:rPr>
              <a:t>прыгает </a:t>
            </a:r>
            <a:r>
              <a:rPr lang="ru-RU" spc="-150" dirty="0" smtClean="0">
                <a:solidFill>
                  <a:srgbClr val="FFFF00"/>
                </a:solidFill>
                <a:effectLst>
                  <a:outerShdw blurRad="38100" dist="38100" dir="2700000" algn="tl">
                    <a:srgbClr val="000000">
                      <a:alpha val="43137"/>
                    </a:srgbClr>
                  </a:outerShdw>
                </a:effectLst>
              </a:rPr>
              <a:t>выше и </a:t>
            </a:r>
            <a:r>
              <a:rPr lang="en-US" spc="-150" dirty="0" smtClean="0">
                <a:solidFill>
                  <a:srgbClr val="FFFF00"/>
                </a:solidFill>
                <a:effectLst>
                  <a:outerShdw blurRad="38100" dist="38100" dir="2700000" algn="tl">
                    <a:srgbClr val="000000">
                      <a:alpha val="43137"/>
                    </a:srgbClr>
                  </a:outerShdw>
                </a:effectLst>
              </a:rPr>
              <a:t/>
            </a:r>
            <a:br>
              <a:rPr lang="en-US" spc="-150" dirty="0" smtClean="0">
                <a:solidFill>
                  <a:srgbClr val="FFFF00"/>
                </a:solidFill>
                <a:effectLst>
                  <a:outerShdw blurRad="38100" dist="38100" dir="2700000" algn="tl">
                    <a:srgbClr val="000000">
                      <a:alpha val="43137"/>
                    </a:srgbClr>
                  </a:outerShdw>
                </a:effectLst>
              </a:rPr>
            </a:br>
            <a:r>
              <a:rPr lang="ru-RU" spc="-150" dirty="0" smtClean="0">
                <a:solidFill>
                  <a:srgbClr val="FFFF00"/>
                </a:solidFill>
                <a:effectLst>
                  <a:outerShdw blurRad="38100" dist="38100" dir="2700000" algn="tl">
                    <a:srgbClr val="000000">
                      <a:alpha val="43137"/>
                    </a:srgbClr>
                  </a:outerShdw>
                </a:effectLst>
              </a:rPr>
              <a:t>дальше </a:t>
            </a:r>
            <a:r>
              <a:rPr lang="ru-RU" spc="-150" dirty="0" smtClean="0">
                <a:solidFill>
                  <a:srgbClr val="FFFF00"/>
                </a:solidFill>
                <a:effectLst>
                  <a:outerShdw blurRad="38100" dist="38100" dir="2700000" algn="tl">
                    <a:srgbClr val="000000">
                      <a:alpha val="43137"/>
                    </a:srgbClr>
                  </a:outerShdw>
                </a:effectLst>
              </a:rPr>
              <a:t>всех?</a:t>
            </a:r>
            <a:endParaRPr lang="ru-RU" spc="-150" dirty="0">
              <a:solidFill>
                <a:srgbClr val="FFFF00"/>
              </a:solidFill>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683568" y="3602038"/>
            <a:ext cx="4968552" cy="1655762"/>
          </a:xfrm>
        </p:spPr>
        <p:txBody>
          <a:bodyPr>
            <a:normAutofit fontScale="92500" lnSpcReduction="20000"/>
          </a:bodyPr>
          <a:lstStyle/>
          <a:p>
            <a:pPr algn="l"/>
            <a:r>
              <a:rPr lang="ru-RU" dirty="0" smtClean="0">
                <a:solidFill>
                  <a:schemeClr val="accent5">
                    <a:lumMod val="75000"/>
                  </a:schemeClr>
                </a:solidFill>
                <a:effectLst>
                  <a:outerShdw blurRad="38100" dist="38100" dir="2700000" algn="tl">
                    <a:srgbClr val="000000">
                      <a:alpha val="43137"/>
                    </a:srgbClr>
                  </a:outerShdw>
                </a:effectLst>
              </a:rPr>
              <a:t>Для некоторых животных прыжки не менее важны, чем бег. От хорошего прыжка может зависеть даже жизнь самого животного. У некоторых зверей лучше получается прыгать в длину, а у других – в высоту. </a:t>
            </a:r>
            <a:endParaRPr lang="ru-RU" dirty="0">
              <a:solidFill>
                <a:schemeClr val="accent5">
                  <a:lumMod val="75000"/>
                </a:schemeClr>
              </a:solidFill>
              <a:effectLst>
                <a:outerShdw blurRad="38100" dist="38100" dir="2700000" algn="tl">
                  <a:srgbClr val="000000">
                    <a:alpha val="43137"/>
                  </a:srgbClr>
                </a:outerShdw>
              </a:effectLst>
            </a:endParaRPr>
          </a:p>
        </p:txBody>
      </p:sp>
      <p:sp>
        <p:nvSpPr>
          <p:cNvPr id="4" name="TextBox 3"/>
          <p:cNvSpPr txBox="1"/>
          <p:nvPr/>
        </p:nvSpPr>
        <p:spPr>
          <a:xfrm>
            <a:off x="179512" y="6309320"/>
            <a:ext cx="1750094" cy="369332"/>
          </a:xfrm>
          <a:prstGeom prst="rect">
            <a:avLst/>
          </a:prstGeom>
          <a:noFill/>
        </p:spPr>
        <p:txBody>
          <a:bodyPr wrap="none" rtlCol="0">
            <a:spAutoFit/>
          </a:bodyPr>
          <a:lstStyle/>
          <a:p>
            <a:r>
              <a:rPr lang="en-US" b="1" dirty="0" smtClean="0">
                <a:solidFill>
                  <a:schemeClr val="bg1"/>
                </a:solidFill>
              </a:rPr>
              <a:t>www.zooclub.ru</a:t>
            </a:r>
            <a:endParaRPr lang="ru-RU" b="1" dirty="0">
              <a:solidFill>
                <a:schemeClr val="bg1"/>
              </a:solidFill>
            </a:endParaRPr>
          </a:p>
        </p:txBody>
      </p:sp>
      <p:pic>
        <p:nvPicPr>
          <p:cNvPr id="6" name="Рисунок 5" descr="6.gif"/>
          <p:cNvPicPr>
            <a:picLocks noChangeAspect="1"/>
          </p:cNvPicPr>
          <p:nvPr/>
        </p:nvPicPr>
        <p:blipFill>
          <a:blip r:embed="rId3" cstate="print"/>
          <a:stretch>
            <a:fillRect/>
          </a:stretch>
        </p:blipFill>
        <p:spPr>
          <a:xfrm>
            <a:off x="5580112" y="1844824"/>
            <a:ext cx="3393528" cy="404314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ru-RU" b="1" dirty="0" smtClean="0">
                <a:solidFill>
                  <a:schemeClr val="bg1"/>
                </a:solidFill>
                <a:effectLst>
                  <a:outerShdw blurRad="38100" dist="38100" dir="2700000" algn="tl">
                    <a:srgbClr val="000000">
                      <a:alpha val="43137"/>
                    </a:srgbClr>
                  </a:outerShdw>
                </a:effectLst>
              </a:rPr>
              <a:t>Пумы</a:t>
            </a:r>
            <a:endParaRPr lang="ru-RU" b="1" dirty="0">
              <a:solidFill>
                <a:schemeClr val="bg1"/>
              </a:solidFill>
              <a:effectLst>
                <a:outerShdw blurRad="38100" dist="38100" dir="2700000" algn="tl">
                  <a:srgbClr val="000000">
                    <a:alpha val="43137"/>
                  </a:srgbClr>
                </a:outerShdw>
              </a:effectLst>
            </a:endParaRPr>
          </a:p>
        </p:txBody>
      </p:sp>
      <p:pic>
        <p:nvPicPr>
          <p:cNvPr id="4" name="Содержимое 3" descr="7105.jpg"/>
          <p:cNvPicPr>
            <a:picLocks noGrp="1" noChangeAspect="1"/>
          </p:cNvPicPr>
          <p:nvPr>
            <p:ph idx="1"/>
          </p:nvPr>
        </p:nvPicPr>
        <p:blipFill>
          <a:blip r:embed="rId2" cstate="print"/>
          <a:stretch>
            <a:fillRect/>
          </a:stretch>
        </p:blipFill>
        <p:spPr>
          <a:xfrm>
            <a:off x="611560" y="1602271"/>
            <a:ext cx="7704856" cy="4802694"/>
          </a:xfrm>
          <a:ln>
            <a:solidFill>
              <a:schemeClr val="accent1"/>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50" y="836712"/>
            <a:ext cx="7886700" cy="5340251"/>
          </a:xfrm>
        </p:spPr>
        <p:txBody>
          <a:bodyPr>
            <a:normAutofit/>
          </a:bodyPr>
          <a:lstStyle/>
          <a:p>
            <a:r>
              <a:rPr lang="ru-RU" sz="3200" dirty="0" smtClean="0"/>
              <a:t>Еще один представитель семейства кошачьих – </a:t>
            </a:r>
            <a:r>
              <a:rPr lang="ru-RU" sz="3200" b="1" dirty="0" smtClean="0"/>
              <a:t>пума</a:t>
            </a:r>
            <a:r>
              <a:rPr lang="ru-RU" sz="3200" dirty="0" smtClean="0"/>
              <a:t>. При весе почти 100 кг она может прыгать </a:t>
            </a:r>
            <a:r>
              <a:rPr lang="ru-RU" sz="3200" b="1" dirty="0" smtClean="0"/>
              <a:t>в длину на 2 м, а вот в высоту на целых 4 метра</a:t>
            </a:r>
            <a:r>
              <a:rPr lang="ru-RU" sz="3200" dirty="0" smtClean="0"/>
              <a:t>. У нее мускулистые конечности, которые позволяют ей так высоко прыгать, быстро бегать (до 50 км/ч), лазать по скалам и деревьям и даже плавать.</a:t>
            </a:r>
            <a:endParaRPr lang="ru-RU"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ru-RU" dirty="0" smtClean="0">
                <a:solidFill>
                  <a:schemeClr val="bg1"/>
                </a:solidFill>
                <a:effectLst>
                  <a:outerShdw blurRad="38100" dist="38100" dir="2700000" algn="tl">
                    <a:srgbClr val="000000">
                      <a:alpha val="43137"/>
                    </a:srgbClr>
                  </a:outerShdw>
                </a:effectLst>
              </a:rPr>
              <a:t>Афалины</a:t>
            </a:r>
            <a:endParaRPr lang="ru-RU" dirty="0">
              <a:solidFill>
                <a:schemeClr val="bg1"/>
              </a:solidFill>
              <a:effectLst>
                <a:outerShdw blurRad="38100" dist="38100" dir="2700000" algn="tl">
                  <a:srgbClr val="000000">
                    <a:alpha val="43137"/>
                  </a:srgbClr>
                </a:outerShdw>
              </a:effectLst>
            </a:endParaRPr>
          </a:p>
        </p:txBody>
      </p:sp>
      <p:pic>
        <p:nvPicPr>
          <p:cNvPr id="4" name="Содержимое 3" descr="7108.jpg"/>
          <p:cNvPicPr>
            <a:picLocks noGrp="1" noChangeAspect="1"/>
          </p:cNvPicPr>
          <p:nvPr>
            <p:ph idx="1"/>
          </p:nvPr>
        </p:nvPicPr>
        <p:blipFill>
          <a:blip r:embed="rId2" cstate="print"/>
          <a:stretch>
            <a:fillRect/>
          </a:stretch>
        </p:blipFill>
        <p:spPr>
          <a:xfrm>
            <a:off x="755576" y="1556792"/>
            <a:ext cx="7632848" cy="4948630"/>
          </a:xfrm>
          <a:ln>
            <a:solidFill>
              <a:schemeClr val="accent1"/>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50" y="836712"/>
            <a:ext cx="7886700" cy="5340251"/>
          </a:xfrm>
        </p:spPr>
        <p:txBody>
          <a:bodyPr>
            <a:normAutofit/>
          </a:bodyPr>
          <a:lstStyle/>
          <a:p>
            <a:r>
              <a:rPr lang="ru-RU" sz="3200" b="1" dirty="0" smtClean="0"/>
              <a:t>Афалина</a:t>
            </a:r>
            <a:r>
              <a:rPr lang="ru-RU" sz="3200" dirty="0" smtClean="0"/>
              <a:t> – представитель семейства дельфиновые. Среди цирковых дельфинов, чаще всего можно встретить животных именно этого рода. Они хорошо поддаются дрессировке, могут выполнять трюки разной сложности, включая прыжки через обруч. Афалины могут выпрыгивать из воды </a:t>
            </a:r>
            <a:r>
              <a:rPr lang="ru-RU" sz="3200" b="1" dirty="0" smtClean="0"/>
              <a:t>вверх на 6 м</a:t>
            </a:r>
            <a:r>
              <a:rPr lang="ru-RU" sz="3200" dirty="0" smtClean="0"/>
              <a:t>, а в длину они могут преодолеть </a:t>
            </a:r>
            <a:r>
              <a:rPr lang="ru-RU" sz="3200" b="1" dirty="0" smtClean="0"/>
              <a:t>в прыжке расстояние до 9 метров.</a:t>
            </a:r>
            <a:endParaRPr lang="ru-RU" sz="32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ru-RU" b="1" dirty="0" smtClean="0">
                <a:solidFill>
                  <a:schemeClr val="bg1"/>
                </a:solidFill>
                <a:effectLst>
                  <a:outerShdw blurRad="38100" dist="38100" dir="2700000" algn="tl">
                    <a:srgbClr val="000000">
                      <a:alpha val="43137"/>
                    </a:srgbClr>
                  </a:outerShdw>
                </a:effectLst>
              </a:rPr>
              <a:t>Лошади</a:t>
            </a:r>
            <a:endParaRPr lang="ru-RU" b="1" dirty="0">
              <a:solidFill>
                <a:schemeClr val="bg1"/>
              </a:solidFill>
              <a:effectLst>
                <a:outerShdw blurRad="38100" dist="38100" dir="2700000" algn="tl">
                  <a:srgbClr val="000000">
                    <a:alpha val="43137"/>
                  </a:srgbClr>
                </a:outerShdw>
              </a:effectLst>
            </a:endParaRPr>
          </a:p>
        </p:txBody>
      </p:sp>
      <p:pic>
        <p:nvPicPr>
          <p:cNvPr id="6" name="Содержимое 5" descr="7103.jpg"/>
          <p:cNvPicPr>
            <a:picLocks noGrp="1" noChangeAspect="1"/>
          </p:cNvPicPr>
          <p:nvPr>
            <p:ph idx="1"/>
          </p:nvPr>
        </p:nvPicPr>
        <p:blipFill>
          <a:blip r:embed="rId2" cstate="print"/>
          <a:stretch>
            <a:fillRect/>
          </a:stretch>
        </p:blipFill>
        <p:spPr>
          <a:xfrm>
            <a:off x="1259632" y="1628800"/>
            <a:ext cx="7128792" cy="4859460"/>
          </a:xfrm>
          <a:ln>
            <a:solidFill>
              <a:schemeClr val="accent1"/>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50" y="620688"/>
            <a:ext cx="7886700" cy="5556275"/>
          </a:xfrm>
        </p:spPr>
        <p:txBody>
          <a:bodyPr>
            <a:normAutofit/>
          </a:bodyPr>
          <a:lstStyle/>
          <a:p>
            <a:r>
              <a:rPr lang="ru-RU" sz="3200" b="1" dirty="0" smtClean="0"/>
              <a:t>Лошади</a:t>
            </a:r>
            <a:r>
              <a:rPr lang="ru-RU" sz="3200" dirty="0" smtClean="0"/>
              <a:t> просто обязаны хорошо прыгать, что они и делают. Конь по кличке </a:t>
            </a:r>
            <a:r>
              <a:rPr lang="ru-RU" sz="3200" dirty="0" err="1" smtClean="0"/>
              <a:t>Самтинг</a:t>
            </a:r>
            <a:r>
              <a:rPr lang="ru-RU" sz="3200" dirty="0" smtClean="0"/>
              <a:t> сумел прыгнуть </a:t>
            </a:r>
            <a:r>
              <a:rPr lang="ru-RU" sz="3200" b="1" dirty="0" smtClean="0"/>
              <a:t>на 8,4 м в длину</a:t>
            </a:r>
            <a:r>
              <a:rPr lang="ru-RU" sz="3200" dirty="0" smtClean="0"/>
              <a:t>, тем самым, установив рекорд.  А в прыжках в высоту отличился конь </a:t>
            </a:r>
            <a:r>
              <a:rPr lang="ru-RU" sz="3200" dirty="0" err="1" smtClean="0"/>
              <a:t>Гуасо</a:t>
            </a:r>
            <a:r>
              <a:rPr lang="ru-RU" sz="3200" dirty="0" smtClean="0"/>
              <a:t>. В 1949 г он </a:t>
            </a:r>
            <a:r>
              <a:rPr lang="ru-RU" sz="3200" b="1" dirty="0" smtClean="0"/>
              <a:t>«взлетел» на 2,47 м</a:t>
            </a:r>
            <a:r>
              <a:rPr lang="ru-RU" sz="3200" dirty="0" smtClean="0"/>
              <a:t>. Интересно, что результаты лошадей и людей отличаются лишь несколькими сантиметрами. Лучше всего за возможностями лошадей можно наблюдать на конкуре, где они преодолевают различные виды препятствий.</a:t>
            </a:r>
            <a:endParaRPr lang="ru-RU" sz="3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ru-RU" b="1" dirty="0" smtClean="0">
                <a:solidFill>
                  <a:schemeClr val="bg1"/>
                </a:solidFill>
                <a:effectLst>
                  <a:outerShdw blurRad="38100" dist="38100" dir="2700000" algn="tl">
                    <a:srgbClr val="000000">
                      <a:alpha val="43137"/>
                    </a:srgbClr>
                  </a:outerShdw>
                </a:effectLst>
              </a:rPr>
              <a:t>Кенгуру</a:t>
            </a:r>
            <a:endParaRPr lang="ru-RU" b="1" dirty="0">
              <a:solidFill>
                <a:schemeClr val="bg1"/>
              </a:solidFill>
              <a:effectLst>
                <a:outerShdw blurRad="38100" dist="38100" dir="2700000" algn="tl">
                  <a:srgbClr val="000000">
                    <a:alpha val="43137"/>
                  </a:srgbClr>
                </a:outerShdw>
              </a:effectLst>
            </a:endParaRPr>
          </a:p>
        </p:txBody>
      </p:sp>
      <p:pic>
        <p:nvPicPr>
          <p:cNvPr id="4" name="Содержимое 3" descr="7110.jpg"/>
          <p:cNvPicPr>
            <a:picLocks noGrp="1" noChangeAspect="1"/>
          </p:cNvPicPr>
          <p:nvPr>
            <p:ph idx="1"/>
          </p:nvPr>
        </p:nvPicPr>
        <p:blipFill>
          <a:blip r:embed="rId2" cstate="print"/>
          <a:stretch>
            <a:fillRect/>
          </a:stretch>
        </p:blipFill>
        <p:spPr>
          <a:xfrm>
            <a:off x="827584" y="1505017"/>
            <a:ext cx="7488832" cy="4992554"/>
          </a:xfrm>
          <a:ln>
            <a:solidFill>
              <a:schemeClr val="accent1"/>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50" y="620688"/>
            <a:ext cx="7886700" cy="5556275"/>
          </a:xfrm>
        </p:spPr>
        <p:txBody>
          <a:bodyPr>
            <a:normAutofit/>
          </a:bodyPr>
          <a:lstStyle/>
          <a:p>
            <a:r>
              <a:rPr lang="ru-RU" sz="3200" dirty="0" smtClean="0"/>
              <a:t>Если спросить, какое животное самое прыгучее, наверняка, большинство ответит «</a:t>
            </a:r>
            <a:r>
              <a:rPr lang="ru-RU" sz="3200" b="1" dirty="0" smtClean="0"/>
              <a:t>кенгуру</a:t>
            </a:r>
            <a:r>
              <a:rPr lang="ru-RU" sz="3200" dirty="0" smtClean="0"/>
              <a:t>», ведь основной способ передвижения у этих животных и их разновидностей – прыжки. Во время кормежки кенгуру передвигаются медленно, опираясь на все 4 лапы. Прыжки же эти животные могут совершать и длинные и высокие – </a:t>
            </a:r>
            <a:r>
              <a:rPr lang="ru-RU" sz="3200" b="1" dirty="0" smtClean="0"/>
              <a:t>около 3 м в высоту и порядка 13,5 м в длину!</a:t>
            </a:r>
            <a:endParaRPr lang="ru-RU" sz="32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ru-RU" b="1" dirty="0" smtClean="0">
                <a:solidFill>
                  <a:schemeClr val="bg1"/>
                </a:solidFill>
                <a:effectLst>
                  <a:outerShdw blurRad="38100" dist="38100" dir="2700000" algn="tl">
                    <a:srgbClr val="000000">
                      <a:alpha val="43137"/>
                    </a:srgbClr>
                  </a:outerShdw>
                </a:effectLst>
              </a:rPr>
              <a:t>Блохи</a:t>
            </a:r>
            <a:endParaRPr lang="ru-RU" b="1" dirty="0">
              <a:solidFill>
                <a:schemeClr val="bg1"/>
              </a:solidFill>
              <a:effectLst>
                <a:outerShdw blurRad="38100" dist="38100" dir="2700000" algn="tl">
                  <a:srgbClr val="000000">
                    <a:alpha val="43137"/>
                  </a:srgbClr>
                </a:outerShdw>
              </a:effectLst>
            </a:endParaRPr>
          </a:p>
        </p:txBody>
      </p:sp>
      <p:pic>
        <p:nvPicPr>
          <p:cNvPr id="4" name="Содержимое 3" descr="7112.jpg"/>
          <p:cNvPicPr>
            <a:picLocks noGrp="1" noChangeAspect="1"/>
          </p:cNvPicPr>
          <p:nvPr>
            <p:ph idx="1"/>
          </p:nvPr>
        </p:nvPicPr>
        <p:blipFill>
          <a:blip r:embed="rId2" cstate="print"/>
          <a:stretch>
            <a:fillRect/>
          </a:stretch>
        </p:blipFill>
        <p:spPr>
          <a:xfrm>
            <a:off x="971600" y="1517498"/>
            <a:ext cx="7344816" cy="4872061"/>
          </a:xfrm>
          <a:ln>
            <a:solidFill>
              <a:schemeClr val="accent1"/>
            </a:solid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50" y="836712"/>
            <a:ext cx="7886700" cy="5340251"/>
          </a:xfrm>
        </p:spPr>
        <p:txBody>
          <a:bodyPr>
            <a:normAutofit/>
          </a:bodyPr>
          <a:lstStyle/>
          <a:p>
            <a:r>
              <a:rPr lang="ru-RU" sz="3200" dirty="0" smtClean="0"/>
              <a:t>Такое маленькое животное, как </a:t>
            </a:r>
            <a:r>
              <a:rPr lang="ru-RU" sz="3200" b="1" dirty="0" smtClean="0"/>
              <a:t>блоха</a:t>
            </a:r>
            <a:r>
              <a:rPr lang="ru-RU" sz="3200" dirty="0" smtClean="0"/>
              <a:t>, в сравнении с другими, конечно, не выдающийся прыгун, но если сравнить расстояние, на которое способна прыгать блоха, и ее размеры, то окажется все наоборот. Блоха может </a:t>
            </a:r>
            <a:r>
              <a:rPr lang="ru-RU" sz="3200" b="1" dirty="0" smtClean="0"/>
              <a:t>подпрыгнуть на 34 см вверх, что почти в 130 раз превышает ее рост, а в длину она «летит» на расстояние, в 60 раз превышающее длину ее тела.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ru-RU" b="1" dirty="0" smtClean="0">
                <a:solidFill>
                  <a:schemeClr val="bg1"/>
                </a:solidFill>
                <a:effectLst>
                  <a:outerShdw blurRad="38100" dist="38100" dir="2700000" algn="tl">
                    <a:srgbClr val="000000">
                      <a:alpha val="43137"/>
                    </a:srgbClr>
                  </a:outerShdw>
                </a:effectLst>
              </a:rPr>
              <a:t>Кета</a:t>
            </a:r>
            <a:endParaRPr lang="ru-RU" b="1" dirty="0">
              <a:solidFill>
                <a:schemeClr val="bg1"/>
              </a:solidFill>
              <a:effectLst>
                <a:outerShdw blurRad="38100" dist="38100" dir="2700000" algn="tl">
                  <a:srgbClr val="000000">
                    <a:alpha val="43137"/>
                  </a:srgbClr>
                </a:outerShdw>
              </a:effectLst>
            </a:endParaRPr>
          </a:p>
        </p:txBody>
      </p:sp>
      <p:pic>
        <p:nvPicPr>
          <p:cNvPr id="4" name="Содержимое 3" descr="7104.jpg"/>
          <p:cNvPicPr>
            <a:picLocks noGrp="1" noChangeAspect="1"/>
          </p:cNvPicPr>
          <p:nvPr>
            <p:ph idx="1"/>
          </p:nvPr>
        </p:nvPicPr>
        <p:blipFill>
          <a:blip r:embed="rId2" cstate="print"/>
          <a:stretch>
            <a:fillRect/>
          </a:stretch>
        </p:blipFill>
        <p:spPr>
          <a:xfrm>
            <a:off x="611560" y="1770246"/>
            <a:ext cx="7920880" cy="4462096"/>
          </a:xfrm>
          <a:ln>
            <a:solidFill>
              <a:schemeClr val="accent1"/>
            </a:solid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ru-RU" b="1" dirty="0" err="1" smtClean="0">
                <a:solidFill>
                  <a:schemeClr val="bg1"/>
                </a:solidFill>
                <a:effectLst>
                  <a:outerShdw blurRad="38100" dist="38100" dir="2700000" algn="tl">
                    <a:srgbClr val="000000">
                      <a:alpha val="43137"/>
                    </a:srgbClr>
                  </a:outerShdw>
                </a:effectLst>
              </a:rPr>
              <a:t>Пенница</a:t>
            </a:r>
            <a:r>
              <a:rPr lang="ru-RU" b="1" dirty="0" smtClean="0">
                <a:solidFill>
                  <a:schemeClr val="bg1"/>
                </a:solidFill>
                <a:effectLst>
                  <a:outerShdw blurRad="38100" dist="38100" dir="2700000" algn="tl">
                    <a:srgbClr val="000000">
                      <a:alpha val="43137"/>
                    </a:srgbClr>
                  </a:outerShdw>
                </a:effectLst>
              </a:rPr>
              <a:t> слюнявая</a:t>
            </a:r>
            <a:endParaRPr lang="ru-RU" b="1" dirty="0">
              <a:solidFill>
                <a:schemeClr val="bg1"/>
              </a:solidFill>
              <a:effectLst>
                <a:outerShdw blurRad="38100" dist="38100" dir="2700000" algn="tl">
                  <a:srgbClr val="000000">
                    <a:alpha val="43137"/>
                  </a:srgbClr>
                </a:outerShdw>
              </a:effectLst>
            </a:endParaRPr>
          </a:p>
        </p:txBody>
      </p:sp>
      <p:pic>
        <p:nvPicPr>
          <p:cNvPr id="4" name="Содержимое 3" descr="7113.jpg"/>
          <p:cNvPicPr>
            <a:picLocks noGrp="1" noChangeAspect="1"/>
          </p:cNvPicPr>
          <p:nvPr>
            <p:ph idx="1"/>
          </p:nvPr>
        </p:nvPicPr>
        <p:blipFill>
          <a:blip r:embed="rId2" cstate="print"/>
          <a:stretch>
            <a:fillRect/>
          </a:stretch>
        </p:blipFill>
        <p:spPr>
          <a:xfrm>
            <a:off x="1259632" y="1628800"/>
            <a:ext cx="7128792" cy="4752528"/>
          </a:xfrm>
          <a:ln>
            <a:solidFill>
              <a:schemeClr val="accent1"/>
            </a:solid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50" y="692696"/>
            <a:ext cx="7886700" cy="5484267"/>
          </a:xfrm>
        </p:spPr>
        <p:txBody>
          <a:bodyPr>
            <a:normAutofit/>
          </a:bodyPr>
          <a:lstStyle/>
          <a:p>
            <a:r>
              <a:rPr lang="ru-RU" sz="3600" dirty="0" smtClean="0"/>
              <a:t>И все же не блоха </a:t>
            </a:r>
            <a:r>
              <a:rPr lang="ru-RU" sz="3600" b="1" dirty="0" smtClean="0"/>
              <a:t>чемпион по прыжкам, а </a:t>
            </a:r>
            <a:r>
              <a:rPr lang="ru-RU" sz="3600" b="1" dirty="0" err="1" smtClean="0"/>
              <a:t>пенница</a:t>
            </a:r>
            <a:r>
              <a:rPr lang="ru-RU" sz="3600" b="1" dirty="0" smtClean="0"/>
              <a:t> слюнявая</a:t>
            </a:r>
            <a:r>
              <a:rPr lang="ru-RU" sz="3600" dirty="0" smtClean="0"/>
              <a:t>. Ученые выяснили, что эти насекомые </a:t>
            </a:r>
            <a:r>
              <a:rPr lang="ru-RU" sz="3600" b="1" dirty="0" smtClean="0"/>
              <a:t>могут прыгать в высоту на 60 см</a:t>
            </a:r>
            <a:r>
              <a:rPr lang="ru-RU" sz="3600" dirty="0" smtClean="0"/>
              <a:t>. Такая высота в несколько десятков раз больше длины тела самой цикады. Для сравнения, будь цикада размером с человека, она перепрыгнула бы небоскреб.</a:t>
            </a:r>
            <a:endParaRPr lang="ru-RU"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50" y="1124744"/>
            <a:ext cx="7886700" cy="5052219"/>
          </a:xfrm>
        </p:spPr>
        <p:txBody>
          <a:bodyPr>
            <a:normAutofit/>
          </a:bodyPr>
          <a:lstStyle/>
          <a:p>
            <a:r>
              <a:rPr lang="ru-RU" sz="3200" dirty="0" smtClean="0"/>
              <a:t>Во время нереста многие рыбы демонстрируют все свои способности, даже устанавливают рекорды. </a:t>
            </a:r>
            <a:r>
              <a:rPr lang="ru-RU" sz="3200" b="1" dirty="0" smtClean="0"/>
              <a:t>Кета</a:t>
            </a:r>
            <a:r>
              <a:rPr lang="ru-RU" sz="3200" dirty="0" smtClean="0"/>
              <a:t> не исключение, ведь она признана самой высоко прыгающей рыбой. Направляясь к местам нереста, она может выпрыгивать из воды, преодолевая речные пороги, </a:t>
            </a:r>
            <a:r>
              <a:rPr lang="ru-RU" sz="3200" b="1" dirty="0" smtClean="0"/>
              <a:t>на 3,5-3,65 метра в высоту</a:t>
            </a:r>
            <a:r>
              <a:rPr lang="ru-RU" sz="3200" dirty="0" smtClean="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ru-RU" b="1" dirty="0" smtClean="0">
                <a:solidFill>
                  <a:schemeClr val="bg1"/>
                </a:solidFill>
                <a:effectLst>
                  <a:outerShdw blurRad="38100" dist="38100" dir="2700000" algn="tl">
                    <a:srgbClr val="000000">
                      <a:alpha val="43137"/>
                    </a:srgbClr>
                  </a:outerShdw>
                </a:effectLst>
              </a:rPr>
              <a:t>Гепарды</a:t>
            </a:r>
            <a:endParaRPr lang="ru-RU" b="1" dirty="0">
              <a:solidFill>
                <a:schemeClr val="bg1"/>
              </a:solidFill>
              <a:effectLst>
                <a:outerShdw blurRad="38100" dist="38100" dir="2700000" algn="tl">
                  <a:srgbClr val="000000">
                    <a:alpha val="43137"/>
                  </a:srgbClr>
                </a:outerShdw>
              </a:effectLst>
            </a:endParaRPr>
          </a:p>
        </p:txBody>
      </p:sp>
      <p:pic>
        <p:nvPicPr>
          <p:cNvPr id="4" name="Содержимое 3" descr="7102.jpg"/>
          <p:cNvPicPr>
            <a:picLocks noGrp="1" noChangeAspect="1"/>
          </p:cNvPicPr>
          <p:nvPr>
            <p:ph idx="1"/>
          </p:nvPr>
        </p:nvPicPr>
        <p:blipFill>
          <a:blip r:embed="rId2" cstate="print"/>
          <a:stretch>
            <a:fillRect/>
          </a:stretch>
        </p:blipFill>
        <p:spPr>
          <a:xfrm>
            <a:off x="899592" y="1628800"/>
            <a:ext cx="7471994" cy="4669996"/>
          </a:xfrm>
          <a:ln>
            <a:solidFill>
              <a:schemeClr val="accent1"/>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50" y="1196752"/>
            <a:ext cx="7886700" cy="4980211"/>
          </a:xfrm>
        </p:spPr>
        <p:txBody>
          <a:bodyPr>
            <a:normAutofit/>
          </a:bodyPr>
          <a:lstStyle/>
          <a:p>
            <a:r>
              <a:rPr lang="ru-RU" sz="3600" b="1" dirty="0" smtClean="0"/>
              <a:t>Гепарды</a:t>
            </a:r>
            <a:r>
              <a:rPr lang="ru-RU" sz="3600" dirty="0" smtClean="0"/>
              <a:t>  – отличные бегуны. Их бег состоит из огромных по длине прыжков. Набрав хорошую скорость, гепарды могут пролететь в одном </a:t>
            </a:r>
            <a:r>
              <a:rPr lang="ru-RU" sz="3600" b="1" dirty="0" smtClean="0"/>
              <a:t>прыжке 6-9 м</a:t>
            </a:r>
            <a:r>
              <a:rPr lang="ru-RU" sz="3600" dirty="0" smtClean="0"/>
              <a:t>, притом на один прыжок зверь затрачивает всего полсекунды.</a:t>
            </a:r>
            <a:endParaRPr lang="ru-RU" sz="3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ru-RU" b="1" dirty="0" err="1" smtClean="0">
                <a:solidFill>
                  <a:schemeClr val="bg1"/>
                </a:solidFill>
                <a:effectLst>
                  <a:outerShdw blurRad="38100" dist="38100" dir="2700000" algn="tl">
                    <a:srgbClr val="000000">
                      <a:alpha val="43137"/>
                    </a:srgbClr>
                  </a:outerShdw>
                </a:effectLst>
              </a:rPr>
              <a:t>Импала</a:t>
            </a:r>
            <a:endParaRPr lang="ru-RU" b="1" dirty="0">
              <a:solidFill>
                <a:schemeClr val="bg1"/>
              </a:solidFill>
              <a:effectLst>
                <a:outerShdw blurRad="38100" dist="38100" dir="2700000" algn="tl">
                  <a:srgbClr val="000000">
                    <a:alpha val="43137"/>
                  </a:srgbClr>
                </a:outerShdw>
              </a:effectLst>
            </a:endParaRPr>
          </a:p>
        </p:txBody>
      </p:sp>
      <p:pic>
        <p:nvPicPr>
          <p:cNvPr id="4" name="Содержимое 3" descr="7106.jpg"/>
          <p:cNvPicPr>
            <a:picLocks noGrp="1" noChangeAspect="1"/>
          </p:cNvPicPr>
          <p:nvPr>
            <p:ph idx="1"/>
          </p:nvPr>
        </p:nvPicPr>
        <p:blipFill>
          <a:blip r:embed="rId2" cstate="print"/>
          <a:stretch>
            <a:fillRect/>
          </a:stretch>
        </p:blipFill>
        <p:spPr>
          <a:xfrm>
            <a:off x="1331640" y="1556792"/>
            <a:ext cx="6889948" cy="4983730"/>
          </a:xfrm>
          <a:ln>
            <a:solidFill>
              <a:schemeClr val="accent1"/>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628650" y="1052736"/>
            <a:ext cx="7886700" cy="5124227"/>
          </a:xfrm>
        </p:spPr>
        <p:txBody>
          <a:bodyPr>
            <a:normAutofit/>
          </a:bodyPr>
          <a:lstStyle/>
          <a:p>
            <a:r>
              <a:rPr lang="ru-RU" sz="3200" b="1" dirty="0" smtClean="0"/>
              <a:t>Антилопа </a:t>
            </a:r>
            <a:r>
              <a:rPr lang="ru-RU" sz="3200" b="1" dirty="0" err="1" smtClean="0"/>
              <a:t>импала</a:t>
            </a:r>
            <a:r>
              <a:rPr lang="ru-RU" sz="3200" dirty="0" smtClean="0"/>
              <a:t> - хорошая «попрыгунья», ведь ее жизнь зависит от высоты ее прыжков. Чтобы спастись от гепарда, одной скорости мало, поэтому антилопа, не просто бежит, а высоко при этом подпрыгивает, выбрасывая задние копыта назад. </a:t>
            </a:r>
            <a:r>
              <a:rPr lang="ru-RU" sz="3200" dirty="0" err="1" smtClean="0"/>
              <a:t>Импалы</a:t>
            </a:r>
            <a:r>
              <a:rPr lang="ru-RU" sz="3200" dirty="0" smtClean="0"/>
              <a:t> способны </a:t>
            </a:r>
            <a:r>
              <a:rPr lang="ru-RU" sz="3200" b="1" dirty="0" smtClean="0"/>
              <a:t>прыгать до 10 метров в высоту</a:t>
            </a:r>
            <a:r>
              <a:rPr lang="ru-RU" sz="3200" dirty="0" smtClean="0"/>
              <a:t> (обычно 2,5 м).</a:t>
            </a:r>
            <a:endParaRPr lang="ru-RU"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ru-RU" b="1" dirty="0" smtClean="0">
                <a:solidFill>
                  <a:schemeClr val="bg1"/>
                </a:solidFill>
                <a:effectLst>
                  <a:outerShdw blurRad="38100" dist="38100" dir="2700000" algn="tl">
                    <a:srgbClr val="000000">
                      <a:alpha val="43137"/>
                    </a:srgbClr>
                  </a:outerShdw>
                </a:effectLst>
              </a:rPr>
              <a:t>Тигры</a:t>
            </a:r>
            <a:endParaRPr lang="ru-RU" b="1" dirty="0">
              <a:solidFill>
                <a:schemeClr val="bg1"/>
              </a:solidFill>
              <a:effectLst>
                <a:outerShdw blurRad="38100" dist="38100" dir="2700000" algn="tl">
                  <a:srgbClr val="000000">
                    <a:alpha val="43137"/>
                  </a:srgbClr>
                </a:outerShdw>
              </a:effectLst>
            </a:endParaRPr>
          </a:p>
        </p:txBody>
      </p:sp>
      <p:pic>
        <p:nvPicPr>
          <p:cNvPr id="4" name="Содержимое 3" descr="7107.jpg"/>
          <p:cNvPicPr>
            <a:picLocks noGrp="1" noChangeAspect="1"/>
          </p:cNvPicPr>
          <p:nvPr>
            <p:ph idx="1"/>
          </p:nvPr>
        </p:nvPicPr>
        <p:blipFill>
          <a:blip r:embed="rId2" cstate="print"/>
          <a:stretch>
            <a:fillRect/>
          </a:stretch>
        </p:blipFill>
        <p:spPr>
          <a:xfrm>
            <a:off x="971600" y="1567424"/>
            <a:ext cx="7344816" cy="4774130"/>
          </a:xfrm>
          <a:ln>
            <a:solidFill>
              <a:schemeClr val="accent1"/>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50" y="1052736"/>
            <a:ext cx="7886700" cy="5124227"/>
          </a:xfrm>
        </p:spPr>
        <p:txBody>
          <a:bodyPr>
            <a:normAutofit/>
          </a:bodyPr>
          <a:lstStyle/>
          <a:p>
            <a:r>
              <a:rPr lang="ru-RU" sz="3300" b="1" dirty="0" smtClean="0"/>
              <a:t>Тигры </a:t>
            </a:r>
            <a:r>
              <a:rPr lang="ru-RU" sz="3300" dirty="0" smtClean="0"/>
              <a:t>тоже неплохие прыгуны, только не в высоту, а в длину. Они выжидают в засаде, бесшумно подкрадываются к жертве, а затем атакуют ее в стремительном прыжке. За один такой прыжок тигр может преодолеть </a:t>
            </a:r>
            <a:r>
              <a:rPr lang="ru-RU" sz="3300" b="1" dirty="0" smtClean="0"/>
              <a:t>около 10 метров.</a:t>
            </a:r>
          </a:p>
        </p:txBody>
      </p:sp>
    </p:spTree>
  </p:cSld>
  <p:clrMapOvr>
    <a:masterClrMapping/>
  </p:clrMapOvr>
</p:sld>
</file>

<file path=ppt/theme/theme1.xml><?xml version="1.0" encoding="utf-8"?>
<a:theme xmlns:a="http://schemas.openxmlformats.org/drawingml/2006/main" name="000040">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000040</Template>
  <TotalTime>282</TotalTime>
  <Words>663</Words>
  <Application>Microsoft Office PowerPoint</Application>
  <PresentationFormat>Экран (4:3)</PresentationFormat>
  <Paragraphs>45</Paragraphs>
  <Slides>21</Slides>
  <Notes>11</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000040</vt:lpstr>
      <vt:lpstr>Кто из животных  прыгает выше и  дальше всех?</vt:lpstr>
      <vt:lpstr>Кета</vt:lpstr>
      <vt:lpstr>Слайд 3</vt:lpstr>
      <vt:lpstr>Гепарды</vt:lpstr>
      <vt:lpstr>Слайд 5</vt:lpstr>
      <vt:lpstr>Импала</vt:lpstr>
      <vt:lpstr>Слайд 7</vt:lpstr>
      <vt:lpstr>Тигры</vt:lpstr>
      <vt:lpstr>Слайд 9</vt:lpstr>
      <vt:lpstr>Пумы</vt:lpstr>
      <vt:lpstr>Слайд 11</vt:lpstr>
      <vt:lpstr>Афалины</vt:lpstr>
      <vt:lpstr>Слайд 13</vt:lpstr>
      <vt:lpstr>Лошади</vt:lpstr>
      <vt:lpstr>Слайд 15</vt:lpstr>
      <vt:lpstr>Кенгуру</vt:lpstr>
      <vt:lpstr>Слайд 17</vt:lpstr>
      <vt:lpstr>Блохи</vt:lpstr>
      <vt:lpstr>Слайд 19</vt:lpstr>
      <vt:lpstr>Пенница слюнявая</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Кто из животных прыгает выше и дальше всех?</dc:title>
  <dc:creator>zooclub.ru</dc:creator>
  <cp:keywords>животные</cp:keywords>
  <dc:description>Данная презентация может быть использована в личных целях, но не может быть опубликована в интернете на других сайтах.</dc:description>
  <cp:lastModifiedBy>user1</cp:lastModifiedBy>
  <cp:revision>25</cp:revision>
  <dcterms:created xsi:type="dcterms:W3CDTF">2014-02-09T07:44:51Z</dcterms:created>
  <dcterms:modified xsi:type="dcterms:W3CDTF">2016-02-01T05:27:34Z</dcterms:modified>
  <cp:contentStatus>Окончательное</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