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64" r:id="rId3"/>
    <p:sldId id="257" r:id="rId4"/>
    <p:sldId id="269" r:id="rId5"/>
    <p:sldId id="265" r:id="rId6"/>
    <p:sldId id="270" r:id="rId7"/>
    <p:sldId id="266" r:id="rId8"/>
    <p:sldId id="271" r:id="rId9"/>
    <p:sldId id="258" r:id="rId10"/>
    <p:sldId id="268" r:id="rId11"/>
    <p:sldId id="267" r:id="rId12"/>
    <p:sldId id="275" r:id="rId13"/>
    <p:sldId id="259" r:id="rId14"/>
    <p:sldId id="276" r:id="rId15"/>
    <p:sldId id="272" r:id="rId16"/>
    <p:sldId id="273" r:id="rId17"/>
    <p:sldId id="274" r:id="rId18"/>
    <p:sldId id="282" r:id="rId19"/>
    <p:sldId id="261" r:id="rId20"/>
    <p:sldId id="283" r:id="rId21"/>
    <p:sldId id="262" r:id="rId22"/>
    <p:sldId id="263" r:id="rId23"/>
    <p:sldId id="277" r:id="rId24"/>
    <p:sldId id="284" r:id="rId25"/>
    <p:sldId id="278" r:id="rId26"/>
    <p:sldId id="279" r:id="rId27"/>
    <p:sldId id="280" r:id="rId28"/>
    <p:sldId id="285" r:id="rId29"/>
    <p:sldId id="281"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varScale="1">
        <p:scale>
          <a:sx n="74" d="100"/>
          <a:sy n="74" d="100"/>
        </p:scale>
        <p:origin x="-10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841441-70B8-4E4F-AA3A-AE248FC67479}" type="datetimeFigureOut">
              <a:rPr lang="ru-RU" smtClean="0"/>
              <a:pPr/>
              <a:t>03.02.2016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9B2C12-08EC-4AA4-A470-EADCE7DAC42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http://zooclub.ru/chlen/nasek/53.shtml</a:t>
            </a:r>
            <a:endParaRPr lang="ru-RU" dirty="0"/>
          </a:p>
        </p:txBody>
      </p:sp>
      <p:sp>
        <p:nvSpPr>
          <p:cNvPr id="4" name="Номер слайда 3"/>
          <p:cNvSpPr>
            <a:spLocks noGrp="1"/>
          </p:cNvSpPr>
          <p:nvPr>
            <p:ph type="sldNum" sz="quarter" idx="10"/>
          </p:nvPr>
        </p:nvSpPr>
        <p:spPr/>
        <p:txBody>
          <a:bodyPr/>
          <a:lstStyle/>
          <a:p>
            <a:fld id="{BF9B2C12-08EC-4AA4-A470-EADCE7DAC425}"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http://zooclub.ru/chlen/nasek/53.shtml</a:t>
            </a:r>
            <a:endParaRPr lang="ru-RU" dirty="0"/>
          </a:p>
        </p:txBody>
      </p:sp>
      <p:sp>
        <p:nvSpPr>
          <p:cNvPr id="4" name="Номер слайда 3"/>
          <p:cNvSpPr>
            <a:spLocks noGrp="1"/>
          </p:cNvSpPr>
          <p:nvPr>
            <p:ph type="sldNum" sz="quarter" idx="10"/>
          </p:nvPr>
        </p:nvSpPr>
        <p:spPr/>
        <p:txBody>
          <a:bodyPr/>
          <a:lstStyle/>
          <a:p>
            <a:fld id="{BF9B2C12-08EC-4AA4-A470-EADCE7DAC425}" type="slidenum">
              <a:rPr lang="ru-RU" smtClean="0"/>
              <a:pPr/>
              <a:t>19</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http://zooclub.ru/chlen/nasek/53.shtml</a:t>
            </a:r>
            <a:endParaRPr lang="ru-RU" dirty="0"/>
          </a:p>
        </p:txBody>
      </p:sp>
      <p:sp>
        <p:nvSpPr>
          <p:cNvPr id="4" name="Номер слайда 3"/>
          <p:cNvSpPr>
            <a:spLocks noGrp="1"/>
          </p:cNvSpPr>
          <p:nvPr>
            <p:ph type="sldNum" sz="quarter" idx="10"/>
          </p:nvPr>
        </p:nvSpPr>
        <p:spPr/>
        <p:txBody>
          <a:bodyPr/>
          <a:lstStyle/>
          <a:p>
            <a:fld id="{BF9B2C12-08EC-4AA4-A470-EADCE7DAC425}" type="slidenum">
              <a:rPr lang="ru-RU" smtClean="0"/>
              <a:pPr/>
              <a:t>21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http://zooclub.ru/chlen/nasek/53.shtml</a:t>
            </a:r>
            <a:endParaRPr lang="ru-RU" dirty="0"/>
          </a:p>
        </p:txBody>
      </p:sp>
      <p:sp>
        <p:nvSpPr>
          <p:cNvPr id="4" name="Номер слайда 3"/>
          <p:cNvSpPr>
            <a:spLocks noGrp="1"/>
          </p:cNvSpPr>
          <p:nvPr>
            <p:ph type="sldNum" sz="quarter" idx="10"/>
          </p:nvPr>
        </p:nvSpPr>
        <p:spPr/>
        <p:txBody>
          <a:bodyPr/>
          <a:lstStyle/>
          <a:p>
            <a:fld id="{BF9B2C12-08EC-4AA4-A470-EADCE7DAC425}" type="slidenum">
              <a:rPr lang="ru-RU" smtClean="0"/>
              <a:pPr/>
              <a:t>23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http://zooclub.ru/chlen/nasek/53.shtml</a:t>
            </a:r>
            <a:endParaRPr lang="ru-RU" dirty="0"/>
          </a:p>
        </p:txBody>
      </p:sp>
      <p:sp>
        <p:nvSpPr>
          <p:cNvPr id="4" name="Номер слайда 3"/>
          <p:cNvSpPr>
            <a:spLocks noGrp="1"/>
          </p:cNvSpPr>
          <p:nvPr>
            <p:ph type="sldNum" sz="quarter" idx="10"/>
          </p:nvPr>
        </p:nvSpPr>
        <p:spPr/>
        <p:txBody>
          <a:bodyPr/>
          <a:lstStyle/>
          <a:p>
            <a:fld id="{BF9B2C12-08EC-4AA4-A470-EADCE7DAC425}" type="slidenum">
              <a:rPr lang="ru-RU" smtClean="0"/>
              <a:pPr/>
              <a:t>25</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http://zooclub.ru/chlen/nasek/53.shtml</a:t>
            </a:r>
            <a:endParaRPr lang="ru-RU" dirty="0"/>
          </a:p>
        </p:txBody>
      </p:sp>
      <p:sp>
        <p:nvSpPr>
          <p:cNvPr id="4" name="Номер слайда 3"/>
          <p:cNvSpPr>
            <a:spLocks noGrp="1"/>
          </p:cNvSpPr>
          <p:nvPr>
            <p:ph type="sldNum" sz="quarter" idx="10"/>
          </p:nvPr>
        </p:nvSpPr>
        <p:spPr/>
        <p:txBody>
          <a:bodyPr/>
          <a:lstStyle/>
          <a:p>
            <a:fld id="{BF9B2C12-08EC-4AA4-A470-EADCE7DAC425}" type="slidenum">
              <a:rPr lang="ru-RU" smtClean="0"/>
              <a:pPr/>
              <a:t>27</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mtClean="0"/>
              <a:t>http://zooclub.ru/chlen/nasek/53.shtml</a:t>
            </a:r>
            <a:endParaRPr lang="ru-RU"/>
          </a:p>
        </p:txBody>
      </p:sp>
      <p:sp>
        <p:nvSpPr>
          <p:cNvPr id="4" name="Номер слайда 3"/>
          <p:cNvSpPr>
            <a:spLocks noGrp="1"/>
          </p:cNvSpPr>
          <p:nvPr>
            <p:ph type="sldNum" sz="quarter" idx="10"/>
          </p:nvPr>
        </p:nvSpPr>
        <p:spPr/>
        <p:txBody>
          <a:bodyPr/>
          <a:lstStyle/>
          <a:p>
            <a:fld id="{BF9B2C12-08EC-4AA4-A470-EADCE7DAC425}" type="slidenum">
              <a:rPr lang="ru-RU" smtClean="0"/>
              <a:pPr/>
              <a:t>29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http://zooclub.ru/chlen/nasek/53.shtml</a:t>
            </a:r>
            <a:endParaRPr lang="ru-RU" dirty="0"/>
          </a:p>
        </p:txBody>
      </p:sp>
      <p:sp>
        <p:nvSpPr>
          <p:cNvPr id="4" name="Номер слайда 3"/>
          <p:cNvSpPr>
            <a:spLocks noGrp="1"/>
          </p:cNvSpPr>
          <p:nvPr>
            <p:ph type="sldNum" sz="quarter" idx="10"/>
          </p:nvPr>
        </p:nvSpPr>
        <p:spPr/>
        <p:txBody>
          <a:bodyPr/>
          <a:lstStyle/>
          <a:p>
            <a:fld id="{BF9B2C12-08EC-4AA4-A470-EADCE7DAC425}"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http://zooclub.ru/chlen/nasek/53.shtml</a:t>
            </a:r>
            <a:endParaRPr lang="ru-RU" dirty="0"/>
          </a:p>
        </p:txBody>
      </p:sp>
      <p:sp>
        <p:nvSpPr>
          <p:cNvPr id="4" name="Номер слайда 3"/>
          <p:cNvSpPr>
            <a:spLocks noGrp="1"/>
          </p:cNvSpPr>
          <p:nvPr>
            <p:ph type="sldNum" sz="quarter" idx="10"/>
          </p:nvPr>
        </p:nvSpPr>
        <p:spPr/>
        <p:txBody>
          <a:bodyPr/>
          <a:lstStyle/>
          <a:p>
            <a:fld id="{BF9B2C12-08EC-4AA4-A470-EADCE7DAC425}"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http://zooclub.ru/chlen/nasek/53.shtml</a:t>
            </a:r>
            <a:endParaRPr lang="ru-RU" dirty="0"/>
          </a:p>
        </p:txBody>
      </p:sp>
      <p:sp>
        <p:nvSpPr>
          <p:cNvPr id="4" name="Номер слайда 3"/>
          <p:cNvSpPr>
            <a:spLocks noGrp="1"/>
          </p:cNvSpPr>
          <p:nvPr>
            <p:ph type="sldNum" sz="quarter" idx="10"/>
          </p:nvPr>
        </p:nvSpPr>
        <p:spPr/>
        <p:txBody>
          <a:bodyPr/>
          <a:lstStyle/>
          <a:p>
            <a:fld id="{BF9B2C12-08EC-4AA4-A470-EADCE7DAC425}"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http://zooclub.ru/chlen/nasek/53.shtml</a:t>
            </a:r>
            <a:endParaRPr lang="ru-RU" dirty="0"/>
          </a:p>
        </p:txBody>
      </p:sp>
      <p:sp>
        <p:nvSpPr>
          <p:cNvPr id="4" name="Номер слайда 3"/>
          <p:cNvSpPr>
            <a:spLocks noGrp="1"/>
          </p:cNvSpPr>
          <p:nvPr>
            <p:ph type="sldNum" sz="quarter" idx="10"/>
          </p:nvPr>
        </p:nvSpPr>
        <p:spPr/>
        <p:txBody>
          <a:bodyPr/>
          <a:lstStyle/>
          <a:p>
            <a:fld id="{BF9B2C12-08EC-4AA4-A470-EADCE7DAC425}"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http://zooclub.ru/chlen/nasek/53.shtml</a:t>
            </a:r>
            <a:endParaRPr lang="ru-RU" dirty="0"/>
          </a:p>
        </p:txBody>
      </p:sp>
      <p:sp>
        <p:nvSpPr>
          <p:cNvPr id="4" name="Номер слайда 3"/>
          <p:cNvSpPr>
            <a:spLocks noGrp="1"/>
          </p:cNvSpPr>
          <p:nvPr>
            <p:ph type="sldNum" sz="quarter" idx="10"/>
          </p:nvPr>
        </p:nvSpPr>
        <p:spPr/>
        <p:txBody>
          <a:bodyPr/>
          <a:lstStyle/>
          <a:p>
            <a:fld id="{BF9B2C12-08EC-4AA4-A470-EADCE7DAC425}"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http://zooclub.ru/chlen/nasek/53.shtml</a:t>
            </a:r>
            <a:endParaRPr lang="ru-RU" dirty="0"/>
          </a:p>
        </p:txBody>
      </p:sp>
      <p:sp>
        <p:nvSpPr>
          <p:cNvPr id="4" name="Номер слайда 3"/>
          <p:cNvSpPr>
            <a:spLocks noGrp="1"/>
          </p:cNvSpPr>
          <p:nvPr>
            <p:ph type="sldNum" sz="quarter" idx="10"/>
          </p:nvPr>
        </p:nvSpPr>
        <p:spPr/>
        <p:txBody>
          <a:bodyPr/>
          <a:lstStyle/>
          <a:p>
            <a:fld id="{BF9B2C12-08EC-4AA4-A470-EADCE7DAC425}"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http://zooclub.ru/chlen/nasek/53.shtml</a:t>
            </a:r>
            <a:endParaRPr lang="ru-RU" dirty="0"/>
          </a:p>
        </p:txBody>
      </p:sp>
      <p:sp>
        <p:nvSpPr>
          <p:cNvPr id="4" name="Номер слайда 3"/>
          <p:cNvSpPr>
            <a:spLocks noGrp="1"/>
          </p:cNvSpPr>
          <p:nvPr>
            <p:ph type="sldNum" sz="quarter" idx="10"/>
          </p:nvPr>
        </p:nvSpPr>
        <p:spPr/>
        <p:txBody>
          <a:bodyPr/>
          <a:lstStyle/>
          <a:p>
            <a:fld id="{BF9B2C12-08EC-4AA4-A470-EADCE7DAC425}"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http://zooclub.ru/chlen/nasek/53.shtml</a:t>
            </a:r>
            <a:endParaRPr lang="ru-RU" dirty="0"/>
          </a:p>
        </p:txBody>
      </p:sp>
      <p:sp>
        <p:nvSpPr>
          <p:cNvPr id="4" name="Номер слайда 3"/>
          <p:cNvSpPr>
            <a:spLocks noGrp="1"/>
          </p:cNvSpPr>
          <p:nvPr>
            <p:ph type="sldNum" sz="quarter" idx="10"/>
          </p:nvPr>
        </p:nvSpPr>
        <p:spPr/>
        <p:txBody>
          <a:bodyPr/>
          <a:lstStyle/>
          <a:p>
            <a:fld id="{BF9B2C12-08EC-4AA4-A470-EADCE7DAC425}"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99118" y="1828800"/>
            <a:ext cx="6173808" cy="2895600"/>
          </a:xfrm>
        </p:spPr>
        <p:txBody>
          <a:bodyPr anchor="b">
            <a:normAutofit/>
          </a:bodyPr>
          <a:lstStyle>
            <a:lvl1pPr>
              <a:lnSpc>
                <a:spcPct val="80000"/>
              </a:lnSpc>
              <a:defRPr sz="6600">
                <a:solidFill>
                  <a:schemeClr val="tx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799118" y="4800600"/>
            <a:ext cx="6173808"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 xmlns:p14="http://schemas.microsoft.com/office/powerpoint/2010/main" val="949990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EBFFEF89-8CEA-4A83-BE84-8ED9B985300E}"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3BE902-A8D8-4C01-B841-E0E702EAF9F1}" type="slidenum">
              <a:rPr lang="ru-RU" smtClean="0"/>
              <a:pPr/>
              <a:t>‹#›</a:t>
            </a:fld>
            <a:endParaRPr lang="ru-RU"/>
          </a:p>
        </p:txBody>
      </p:sp>
    </p:spTree>
    <p:extLst>
      <p:ext uri="{BB962C8B-B14F-4D97-AF65-F5344CB8AC3E}">
        <p14:creationId xmlns="" xmlns:p14="http://schemas.microsoft.com/office/powerpoint/2010/main" val="4600953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596" y="381001"/>
            <a:ext cx="1143298" cy="5638800"/>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142107" y="381001"/>
            <a:ext cx="5544993"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EBFFEF89-8CEA-4A83-BE84-8ED9B985300E}"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3BE902-A8D8-4C01-B841-E0E702EAF9F1}" type="slidenum">
              <a:rPr lang="ru-RU" smtClean="0"/>
              <a:pPr/>
              <a:t>‹#›</a:t>
            </a:fld>
            <a:endParaRPr lang="ru-RU"/>
          </a:p>
        </p:txBody>
      </p:sp>
    </p:spTree>
    <p:extLst>
      <p:ext uri="{BB962C8B-B14F-4D97-AF65-F5344CB8AC3E}">
        <p14:creationId xmlns="" xmlns:p14="http://schemas.microsoft.com/office/powerpoint/2010/main" val="40790354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vl6pPr>
              <a:defRPr/>
            </a:lvl6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EBFFEF89-8CEA-4A83-BE84-8ED9B985300E}"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3BE902-A8D8-4C01-B841-E0E702EAF9F1}" type="slidenum">
              <a:rPr lang="ru-RU" smtClean="0"/>
              <a:pPr/>
              <a:t>‹#›</a:t>
            </a:fld>
            <a:endParaRPr lang="ru-RU"/>
          </a:p>
        </p:txBody>
      </p:sp>
    </p:spTree>
    <p:extLst>
      <p:ext uri="{BB962C8B-B14F-4D97-AF65-F5344CB8AC3E}">
        <p14:creationId xmlns="" xmlns:p14="http://schemas.microsoft.com/office/powerpoint/2010/main" val="2738254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4918" y="2514600"/>
            <a:ext cx="6520997" cy="2819400"/>
          </a:xfrm>
        </p:spPr>
        <p:txBody>
          <a:bodyPr anchor="b">
            <a:normAutofit/>
          </a:bodyPr>
          <a:lstStyle>
            <a:lvl1pPr algn="l">
              <a:lnSpc>
                <a:spcPct val="80000"/>
              </a:lnSpc>
              <a:defRPr sz="4800" b="0" cap="none" baseline="0"/>
            </a:lvl1pPr>
          </a:lstStyle>
          <a:p>
            <a:r>
              <a:rPr lang="ru-RU" smtClean="0"/>
              <a:t>Образец заголовка</a:t>
            </a:r>
            <a:endParaRPr lang="ru-RU" dirty="0"/>
          </a:p>
        </p:txBody>
      </p:sp>
      <p:sp>
        <p:nvSpPr>
          <p:cNvPr id="3" name="Текст 2"/>
          <p:cNvSpPr>
            <a:spLocks noGrp="1"/>
          </p:cNvSpPr>
          <p:nvPr>
            <p:ph type="body" idx="1"/>
          </p:nvPr>
        </p:nvSpPr>
        <p:spPr>
          <a:xfrm>
            <a:off x="799118" y="5410201"/>
            <a:ext cx="6517197"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BFFEF89-8CEA-4A83-BE84-8ED9B985300E}" type="datetimeFigureOut">
              <a:rPr lang="ru-RU" smtClean="0"/>
              <a:pPr/>
              <a:t>03.02.2016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3BE902-A8D8-4C01-B841-E0E702EAF9F1}" type="slidenum">
              <a:rPr lang="ru-RU" smtClean="0"/>
              <a:pPr/>
              <a:t>‹#›</a:t>
            </a:fld>
            <a:endParaRPr lang="ru-RU"/>
          </a:p>
        </p:txBody>
      </p:sp>
    </p:spTree>
    <p:extLst>
      <p:ext uri="{BB962C8B-B14F-4D97-AF65-F5344CB8AC3E}">
        <p14:creationId xmlns="" xmlns:p14="http://schemas.microsoft.com/office/powerpoint/2010/main" val="17618133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6" y="381000"/>
            <a:ext cx="6859788" cy="1371600"/>
          </a:xfrm>
        </p:spPr>
        <p:txBody>
          <a:bodyPr/>
          <a:lstStyle/>
          <a:p>
            <a:r>
              <a:rPr lang="ru-RU" smtClean="0"/>
              <a:t>Образец заголовка</a:t>
            </a:r>
            <a:endParaRPr lang="ru-RU" dirty="0"/>
          </a:p>
        </p:txBody>
      </p:sp>
      <p:sp>
        <p:nvSpPr>
          <p:cNvPr id="3" name="Объект 2"/>
          <p:cNvSpPr>
            <a:spLocks noGrp="1"/>
          </p:cNvSpPr>
          <p:nvPr>
            <p:ph sz="half" idx="1"/>
          </p:nvPr>
        </p:nvSpPr>
        <p:spPr>
          <a:xfrm>
            <a:off x="1128880" y="1905001"/>
            <a:ext cx="3315563"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73104" y="1905001"/>
            <a:ext cx="3315563"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EBFFEF89-8CEA-4A83-BE84-8ED9B985300E}"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3BE902-A8D8-4C01-B841-E0E702EAF9F1}" type="slidenum">
              <a:rPr lang="ru-RU" smtClean="0"/>
              <a:pPr/>
              <a:t>‹#›</a:t>
            </a:fld>
            <a:endParaRPr lang="ru-RU"/>
          </a:p>
        </p:txBody>
      </p:sp>
    </p:spTree>
    <p:extLst>
      <p:ext uri="{BB962C8B-B14F-4D97-AF65-F5344CB8AC3E}">
        <p14:creationId xmlns="" xmlns:p14="http://schemas.microsoft.com/office/powerpoint/2010/main" val="28253407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6" y="381000"/>
            <a:ext cx="6859788" cy="1371600"/>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1142106" y="1905000"/>
            <a:ext cx="3313277"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142106" y="2743201"/>
            <a:ext cx="3313277"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688617" y="1905000"/>
            <a:ext cx="3313277"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88617" y="2743201"/>
            <a:ext cx="3313277"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EBFFEF89-8CEA-4A83-BE84-8ED9B985300E}" type="datetimeFigureOut">
              <a:rPr lang="ru-RU" smtClean="0"/>
              <a:pPr/>
              <a:t>03.02.2016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73BE902-A8D8-4C01-B841-E0E702EAF9F1}" type="slidenum">
              <a:rPr lang="ru-RU" smtClean="0"/>
              <a:pPr/>
              <a:t>‹#›</a:t>
            </a:fld>
            <a:endParaRPr lang="ru-RU"/>
          </a:p>
        </p:txBody>
      </p:sp>
    </p:spTree>
    <p:extLst>
      <p:ext uri="{BB962C8B-B14F-4D97-AF65-F5344CB8AC3E}">
        <p14:creationId xmlns="" xmlns:p14="http://schemas.microsoft.com/office/powerpoint/2010/main" val="42084195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EBFFEF89-8CEA-4A83-BE84-8ED9B985300E}" type="datetimeFigureOut">
              <a:rPr lang="ru-RU" smtClean="0"/>
              <a:pPr/>
              <a:t>03.02.2016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73BE902-A8D8-4C01-B841-E0E702EAF9F1}" type="slidenum">
              <a:rPr lang="ru-RU" smtClean="0"/>
              <a:pPr/>
              <a:t>‹#›</a:t>
            </a:fld>
            <a:endParaRPr lang="ru-RU"/>
          </a:p>
        </p:txBody>
      </p:sp>
    </p:spTree>
    <p:extLst>
      <p:ext uri="{BB962C8B-B14F-4D97-AF65-F5344CB8AC3E}">
        <p14:creationId xmlns="" xmlns:p14="http://schemas.microsoft.com/office/powerpoint/2010/main" val="16266314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solidFill>
          <a:schemeClr val="bg2"/>
        </a:solid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BFFEF89-8CEA-4A83-BE84-8ED9B985300E}" type="datetimeFigureOut">
              <a:rPr lang="ru-RU" smtClean="0"/>
              <a:pPr/>
              <a:t>03.02.2016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73BE902-A8D8-4C01-B841-E0E702EAF9F1}" type="slidenum">
              <a:rPr lang="ru-RU" smtClean="0"/>
              <a:pPr/>
              <a:t>‹#›</a:t>
            </a:fld>
            <a:endParaRPr lang="ru-RU"/>
          </a:p>
        </p:txBody>
      </p:sp>
    </p:spTree>
    <p:extLst>
      <p:ext uri="{BB962C8B-B14F-4D97-AF65-F5344CB8AC3E}">
        <p14:creationId xmlns="" xmlns:p14="http://schemas.microsoft.com/office/powerpoint/2010/main" val="36075401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910" y="1905000"/>
            <a:ext cx="2698158" cy="2667000"/>
          </a:xfrm>
        </p:spPr>
        <p:txBody>
          <a:bodyPr anchor="b">
            <a:noAutofit/>
          </a:bodyPr>
          <a:lstStyle>
            <a:lvl1pPr algn="l">
              <a:lnSpc>
                <a:spcPct val="90000"/>
              </a:lnSpc>
              <a:defRPr sz="3600" b="0" baseline="0">
                <a:solidFill>
                  <a:schemeClr val="tx1"/>
                </a:solidFill>
              </a:defRPr>
            </a:lvl1pPr>
          </a:lstStyle>
          <a:p>
            <a:r>
              <a:rPr lang="ru-RU" smtClean="0"/>
              <a:t>Образец заголовка</a:t>
            </a:r>
            <a:endParaRPr lang="ru-RU" dirty="0"/>
          </a:p>
        </p:txBody>
      </p:sp>
      <p:sp>
        <p:nvSpPr>
          <p:cNvPr id="3" name="Объект 2"/>
          <p:cNvSpPr>
            <a:spLocks noGrp="1"/>
          </p:cNvSpPr>
          <p:nvPr>
            <p:ph idx="1"/>
          </p:nvPr>
        </p:nvSpPr>
        <p:spPr>
          <a:xfrm>
            <a:off x="3714528" y="685800"/>
            <a:ext cx="480185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799118"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FFEF89-8CEA-4A83-BE84-8ED9B985300E}"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3BE902-A8D8-4C01-B841-E0E702EAF9F1}" type="slidenum">
              <a:rPr lang="ru-RU" smtClean="0"/>
              <a:pPr/>
              <a:t>‹#›</a:t>
            </a:fld>
            <a:endParaRPr lang="ru-RU"/>
          </a:p>
        </p:txBody>
      </p:sp>
    </p:spTree>
    <p:extLst>
      <p:ext uri="{BB962C8B-B14F-4D97-AF65-F5344CB8AC3E}">
        <p14:creationId xmlns="" xmlns:p14="http://schemas.microsoft.com/office/powerpoint/2010/main" val="25449815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3714528" y="685800"/>
            <a:ext cx="4801850"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2" name="Заголовок 1"/>
          <p:cNvSpPr>
            <a:spLocks noGrp="1"/>
          </p:cNvSpPr>
          <p:nvPr>
            <p:ph type="title"/>
          </p:nvPr>
        </p:nvSpPr>
        <p:spPr>
          <a:xfrm>
            <a:off x="791910" y="1905000"/>
            <a:ext cx="2698158" cy="2667000"/>
          </a:xfrm>
        </p:spPr>
        <p:txBody>
          <a:bodyPr anchor="b">
            <a:normAutofit/>
          </a:bodyPr>
          <a:lstStyle>
            <a:lvl1pPr algn="l">
              <a:lnSpc>
                <a:spcPct val="90000"/>
              </a:lnSpc>
              <a:defRPr sz="3600" b="0" i="0" baseline="0">
                <a:solidFill>
                  <a:schemeClr val="tx1"/>
                </a:solidFill>
              </a:defRPr>
            </a:lvl1pPr>
          </a:lstStyle>
          <a:p>
            <a:r>
              <a:rPr lang="ru-RU" smtClean="0"/>
              <a:t>Образец заголовка</a:t>
            </a:r>
            <a:endParaRPr lang="ru-RU" dirty="0"/>
          </a:p>
        </p:txBody>
      </p:sp>
      <p:sp>
        <p:nvSpPr>
          <p:cNvPr id="4" name="Текст 3"/>
          <p:cNvSpPr>
            <a:spLocks noGrp="1"/>
          </p:cNvSpPr>
          <p:nvPr>
            <p:ph type="body" sz="half" idx="2"/>
          </p:nvPr>
        </p:nvSpPr>
        <p:spPr>
          <a:xfrm>
            <a:off x="799118"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BFFEF89-8CEA-4A83-BE84-8ED9B985300E}" type="datetimeFigureOut">
              <a:rPr lang="ru-RU" smtClean="0"/>
              <a:pPr/>
              <a:t>03.02.2016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3BE902-A8D8-4C01-B841-E0E702EAF9F1}" type="slidenum">
              <a:rPr lang="ru-RU" smtClean="0"/>
              <a:pPr/>
              <a:t>‹#›</a:t>
            </a:fld>
            <a:endParaRPr lang="ru-RU"/>
          </a:p>
        </p:txBody>
      </p:sp>
    </p:spTree>
    <p:extLst>
      <p:ext uri="{BB962C8B-B14F-4D97-AF65-F5344CB8AC3E}">
        <p14:creationId xmlns="" xmlns:p14="http://schemas.microsoft.com/office/powerpoint/2010/main" val="22491721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381000"/>
            <a:ext cx="6859787" cy="13716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171424" y="6400800"/>
            <a:ext cx="1087325"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EBFFEF89-8CEA-4A83-BE84-8ED9B985300E}" type="datetimeFigureOut">
              <a:rPr lang="ru-RU" smtClean="0"/>
              <a:pPr/>
              <a:t>03.02.2016</a:t>
            </a:fld>
            <a:endParaRPr lang="ru-RU"/>
          </a:p>
        </p:txBody>
      </p:sp>
      <p:sp>
        <p:nvSpPr>
          <p:cNvPr id="5" name="Нижний колонтитул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373BE902-A8D8-4C01-B841-E0E702EAF9F1}" type="slidenum">
              <a:rPr lang="ru-RU" smtClean="0"/>
              <a:pPr/>
              <a:t>‹#›</a:t>
            </a:fld>
            <a:endParaRPr lang="ru-RU"/>
          </a:p>
        </p:txBody>
      </p:sp>
    </p:spTree>
    <p:extLst>
      <p:ext uri="{BB962C8B-B14F-4D97-AF65-F5344CB8AC3E}">
        <p14:creationId xmlns=""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99118" y="1828800"/>
            <a:ext cx="7805330" cy="2392288"/>
          </a:xfrm>
        </p:spPr>
        <p:txBody>
          <a:bodyPr/>
          <a:lstStyle/>
          <a:p>
            <a:pPr algn="ctr"/>
            <a:r>
              <a:rPr lang="ru-RU" dirty="0" smtClean="0">
                <a:solidFill>
                  <a:srgbClr val="FFFF00"/>
                </a:solidFill>
                <a:effectLst>
                  <a:outerShdw blurRad="38100" dist="38100" dir="2700000" algn="tl">
                    <a:srgbClr val="000000">
                      <a:alpha val="43137"/>
                    </a:srgbClr>
                  </a:outerShdw>
                </a:effectLst>
              </a:rPr>
              <a:t>Мухи (интересные факты)</a:t>
            </a:r>
            <a:endParaRPr lang="ru-RU" dirty="0">
              <a:solidFill>
                <a:srgbClr val="FFFF00"/>
              </a:solidFill>
              <a:effectLst>
                <a:outerShdw blurRad="38100" dist="38100" dir="2700000" algn="tl">
                  <a:srgbClr val="000000">
                    <a:alpha val="43137"/>
                  </a:srgbClr>
                </a:outerShdw>
              </a:effectLst>
            </a:endParaRPr>
          </a:p>
        </p:txBody>
      </p:sp>
      <p:sp>
        <p:nvSpPr>
          <p:cNvPr id="3" name="Прямоугольник 2"/>
          <p:cNvSpPr/>
          <p:nvPr/>
        </p:nvSpPr>
        <p:spPr>
          <a:xfrm>
            <a:off x="179512" y="6309320"/>
            <a:ext cx="4572000" cy="369332"/>
          </a:xfrm>
          <a:prstGeom prst="rect">
            <a:avLst/>
          </a:prstGeom>
        </p:spPr>
        <p:txBody>
          <a:bodyPr>
            <a:spAutoFit/>
          </a:bodyPr>
          <a:lstStyle/>
          <a:p>
            <a:r>
              <a:rPr lang="en-US" dirty="0" smtClean="0"/>
              <a:t>www.zooclub.ru</a:t>
            </a:r>
            <a:endParaRPr lang="ru-RU" dirty="0"/>
          </a:p>
        </p:txBody>
      </p:sp>
      <p:pic>
        <p:nvPicPr>
          <p:cNvPr id="4" name="Рисунок 3" descr="7.gif"/>
          <p:cNvPicPr>
            <a:picLocks noChangeAspect="1"/>
          </p:cNvPicPr>
          <p:nvPr/>
        </p:nvPicPr>
        <p:blipFill>
          <a:blip r:embed="rId3" cstate="print"/>
          <a:stretch>
            <a:fillRect/>
          </a:stretch>
        </p:blipFill>
        <p:spPr>
          <a:xfrm rot="18795767">
            <a:off x="6244506" y="3832428"/>
            <a:ext cx="2121623" cy="2345909"/>
          </a:xfrm>
          <a:prstGeom prst="rect">
            <a:avLst/>
          </a:prstGeom>
        </p:spPr>
      </p:pic>
      <p:pic>
        <p:nvPicPr>
          <p:cNvPr id="5" name="Рисунок 4" descr="147.gif"/>
          <p:cNvPicPr>
            <a:picLocks noChangeAspect="1"/>
          </p:cNvPicPr>
          <p:nvPr/>
        </p:nvPicPr>
        <p:blipFill>
          <a:blip r:embed="rId4" cstate="print"/>
          <a:stretch>
            <a:fillRect/>
          </a:stretch>
        </p:blipFill>
        <p:spPr>
          <a:xfrm rot="7941263">
            <a:off x="426550" y="484368"/>
            <a:ext cx="2261458" cy="2152908"/>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381000"/>
            <a:ext cx="6859787" cy="887760"/>
          </a:xfrm>
        </p:spPr>
        <p:txBody>
          <a:bodyPr/>
          <a:lstStyle/>
          <a:p>
            <a:pPr algn="ctr"/>
            <a:r>
              <a:rPr lang="ru-RU" b="1" dirty="0" smtClean="0">
                <a:solidFill>
                  <a:srgbClr val="FFFF00"/>
                </a:solidFill>
              </a:rPr>
              <a:t>КАК РОЖДАЮТСЯ МУХИ?</a:t>
            </a:r>
            <a:endParaRPr lang="ru-RU" b="1" dirty="0">
              <a:solidFill>
                <a:srgbClr val="FFFF00"/>
              </a:solidFill>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971600" y="1597374"/>
            <a:ext cx="7128791" cy="4772948"/>
          </a:xfrm>
          <a:prstGeom prst="rect">
            <a:avLst/>
          </a:prstGeom>
          <a:noFill/>
          <a:ln w="9525">
            <a:solidFill>
              <a:schemeClr val="accent3">
                <a:lumMod val="60000"/>
                <a:lumOff val="40000"/>
              </a:schemeClr>
            </a:solid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692696"/>
            <a:ext cx="6852578" cy="5760639"/>
          </a:xfrm>
        </p:spPr>
        <p:txBody>
          <a:bodyPr>
            <a:normAutofit fontScale="92500"/>
          </a:bodyPr>
          <a:lstStyle/>
          <a:p>
            <a:r>
              <a:rPr lang="ru-RU" b="1" dirty="0" smtClean="0">
                <a:solidFill>
                  <a:srgbClr val="FFFF00"/>
                </a:solidFill>
              </a:rPr>
              <a:t>Всем известно, что мухи являются переносчиками заразы</a:t>
            </a:r>
            <a:r>
              <a:rPr lang="ru-RU" dirty="0" smtClean="0"/>
              <a:t>. Муха рождается и проводит большую часть своей жизни вблизи отбросов и прочих мест, благоприятных для развития бактерий. Фактически, эта влажная разлагающаяся материя является самым оптимальным местом для размножения мух. Здесь самка откладывает белые яйца (размером около 1,2 мм), из которых появляются тонкие, червеобразные, безногие личинки. Это "питательная" стадия жизни мухи. Пять или шесть дней спустя кожа личинки утолщается и становится коричневатой и жизнь мухи вступает в стадию отдыха: личинка становится куколкой. Еще через 5-6 дней из оболочки куколки появляется взрослая муха. </a:t>
            </a:r>
          </a:p>
          <a:p>
            <a:r>
              <a:rPr lang="ru-RU" dirty="0" smtClean="0"/>
              <a:t>Еще 10 дней спустя муха спаривается, и </a:t>
            </a:r>
            <a:br>
              <a:rPr lang="ru-RU" dirty="0" smtClean="0"/>
            </a:br>
            <a:r>
              <a:rPr lang="ru-RU" dirty="0" smtClean="0"/>
              <a:t>немного погодя самка откладывает от 100 </a:t>
            </a:r>
            <a:br>
              <a:rPr lang="ru-RU" dirty="0" smtClean="0"/>
            </a:br>
            <a:r>
              <a:rPr lang="ru-RU" dirty="0" smtClean="0"/>
              <a:t>до 150 яиц! </a:t>
            </a:r>
          </a:p>
        </p:txBody>
      </p:sp>
      <p:pic>
        <p:nvPicPr>
          <p:cNvPr id="4" name="Рисунок 3" descr="7.gif"/>
          <p:cNvPicPr>
            <a:picLocks noChangeAspect="1"/>
          </p:cNvPicPr>
          <p:nvPr/>
        </p:nvPicPr>
        <p:blipFill>
          <a:blip r:embed="rId3" cstate="print"/>
          <a:stretch>
            <a:fillRect/>
          </a:stretch>
        </p:blipFill>
        <p:spPr>
          <a:xfrm rot="17863233">
            <a:off x="6955161" y="4607967"/>
            <a:ext cx="1652991" cy="182773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Untitled-1.jpg"/>
          <p:cNvPicPr>
            <a:picLocks noGrp="1" noChangeAspect="1"/>
          </p:cNvPicPr>
          <p:nvPr>
            <p:ph idx="1"/>
          </p:nvPr>
        </p:nvPicPr>
        <p:blipFill>
          <a:blip r:embed="rId2" cstate="print"/>
          <a:stretch>
            <a:fillRect/>
          </a:stretch>
        </p:blipFill>
        <p:spPr>
          <a:xfrm>
            <a:off x="611560" y="836712"/>
            <a:ext cx="7943851" cy="5328592"/>
          </a:xfrm>
          <a:ln>
            <a:solidFill>
              <a:schemeClr val="accent3">
                <a:lumMod val="60000"/>
                <a:lumOff val="40000"/>
              </a:schemeClr>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908721"/>
            <a:ext cx="6852578" cy="5111080"/>
          </a:xfrm>
        </p:spPr>
        <p:txBody>
          <a:bodyPr>
            <a:normAutofit/>
          </a:bodyPr>
          <a:lstStyle/>
          <a:p>
            <a:endParaRPr lang="ru-RU" sz="3200" dirty="0" smtClean="0"/>
          </a:p>
          <a:p>
            <a:r>
              <a:rPr lang="ru-RU" sz="3200" b="1" dirty="0" smtClean="0">
                <a:solidFill>
                  <a:srgbClr val="FFFF00"/>
                </a:solidFill>
              </a:rPr>
              <a:t>Не все виды мух размножаются, как комнатные мухи.</a:t>
            </a:r>
            <a:r>
              <a:rPr lang="ru-RU" sz="3200" dirty="0" smtClean="0"/>
              <a:t> Некоторые вынашивают яйца в себе и рождают живые личинки, а некоторые виды откладывают яйца, находящиеся уже на стадии куколки. </a:t>
            </a:r>
          </a:p>
          <a:p>
            <a:endParaRPr lang="ru-RU" dirty="0" smtClean="0"/>
          </a:p>
          <a:p>
            <a:endParaRPr lang="ru-RU" dirty="0" smtClean="0"/>
          </a:p>
        </p:txBody>
      </p:sp>
      <p:pic>
        <p:nvPicPr>
          <p:cNvPr id="4" name="Рисунок 3" descr="7.gif"/>
          <p:cNvPicPr>
            <a:picLocks noChangeAspect="1"/>
          </p:cNvPicPr>
          <p:nvPr/>
        </p:nvPicPr>
        <p:blipFill>
          <a:blip r:embed="rId3" cstate="print"/>
          <a:stretch>
            <a:fillRect/>
          </a:stretch>
        </p:blipFill>
        <p:spPr>
          <a:xfrm rot="17863233">
            <a:off x="6955161" y="4607967"/>
            <a:ext cx="1652991" cy="1827736"/>
          </a:xfrm>
          <a:prstGeom prst="rect">
            <a:avLst/>
          </a:prstGeom>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ВАЛЛ\насекомые\муха\animal_0069.jpg"/>
          <p:cNvPicPr>
            <a:picLocks noGrp="1" noChangeAspect="1" noChangeArrowheads="1"/>
          </p:cNvPicPr>
          <p:nvPr>
            <p:ph idx="1"/>
          </p:nvPr>
        </p:nvPicPr>
        <p:blipFill>
          <a:blip r:embed="rId2" cstate="print"/>
          <a:srcRect/>
          <a:stretch>
            <a:fillRect/>
          </a:stretch>
        </p:blipFill>
        <p:spPr bwMode="auto">
          <a:xfrm>
            <a:off x="971600" y="692696"/>
            <a:ext cx="7379971" cy="5534979"/>
          </a:xfrm>
          <a:prstGeom prst="rect">
            <a:avLst/>
          </a:prstGeom>
          <a:noFill/>
          <a:ln>
            <a:solidFill>
              <a:schemeClr val="accent3">
                <a:lumMod val="60000"/>
                <a:lumOff val="40000"/>
              </a:schemeClr>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1052735"/>
            <a:ext cx="6852578" cy="4967065"/>
          </a:xfrm>
        </p:spPr>
        <p:txBody>
          <a:bodyPr/>
          <a:lstStyle/>
          <a:p>
            <a:r>
              <a:rPr lang="ru-RU" sz="3200" dirty="0" smtClean="0">
                <a:solidFill>
                  <a:srgbClr val="FFFF00"/>
                </a:solidFill>
              </a:rPr>
              <a:t>Из-за того что мухи разносят заболевания, человек постоянно ведет с ними борьбу</a:t>
            </a:r>
            <a:r>
              <a:rPr lang="ru-RU" sz="3200" dirty="0" smtClean="0"/>
              <a:t>. Лучше всего убивать мух зимой или ранней весной. В это холодное время мухи прячутся в темных теплых углах и все время очень голодны, поэтому их легко поймать и убить. </a:t>
            </a:r>
          </a:p>
          <a:p>
            <a:endParaRPr lang="ru-RU" dirty="0"/>
          </a:p>
        </p:txBody>
      </p:sp>
      <p:pic>
        <p:nvPicPr>
          <p:cNvPr id="4" name="Рисунок 3" descr="7.gif"/>
          <p:cNvPicPr>
            <a:picLocks noChangeAspect="1"/>
          </p:cNvPicPr>
          <p:nvPr/>
        </p:nvPicPr>
        <p:blipFill>
          <a:blip r:embed="rId3" cstate="print"/>
          <a:stretch>
            <a:fillRect/>
          </a:stretch>
        </p:blipFill>
        <p:spPr>
          <a:xfrm rot="17863233">
            <a:off x="6955161" y="4607967"/>
            <a:ext cx="1652991" cy="182773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381000"/>
            <a:ext cx="6859787" cy="743744"/>
          </a:xfrm>
        </p:spPr>
        <p:txBody>
          <a:bodyPr>
            <a:normAutofit fontScale="90000"/>
          </a:bodyPr>
          <a:lstStyle/>
          <a:p>
            <a:r>
              <a:rPr lang="ru-RU" b="1" dirty="0" smtClean="0">
                <a:solidFill>
                  <a:srgbClr val="FFFF00"/>
                </a:solidFill>
              </a:rPr>
              <a:t>КАК МУХА ХОДИТ ПО ПОТОЛКУ?</a:t>
            </a:r>
            <a:endParaRPr lang="ru-RU" b="1" dirty="0">
              <a:solidFill>
                <a:srgbClr val="FFFF00"/>
              </a:solidFill>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rot="10800000">
            <a:off x="899592" y="1412776"/>
            <a:ext cx="7560839" cy="4991003"/>
          </a:xfrm>
          <a:prstGeom prst="rect">
            <a:avLst/>
          </a:prstGeom>
          <a:noFill/>
          <a:ln w="9525">
            <a:solidFill>
              <a:schemeClr val="accent3">
                <a:lumMod val="60000"/>
                <a:lumOff val="40000"/>
              </a:schemeClr>
            </a:solid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692697"/>
            <a:ext cx="6852578" cy="5327104"/>
          </a:xfrm>
        </p:spPr>
        <p:txBody>
          <a:bodyPr/>
          <a:lstStyle/>
          <a:p>
            <a:r>
              <a:rPr lang="ru-RU" sz="2800" b="1" dirty="0" smtClean="0">
                <a:solidFill>
                  <a:srgbClr val="FFFF00"/>
                </a:solidFill>
              </a:rPr>
              <a:t>При всей своей вредности муха является изумительным созданием. </a:t>
            </a:r>
            <a:r>
              <a:rPr lang="ru-RU" sz="2800" dirty="0" smtClean="0"/>
              <a:t>У обычной маленькой комнатной мухи есть два больших коричневых глаза, каждый из которых, в свою очередь, состоит из тысячи линз. Эти глаза называются "сложными". Помимо их, на верхушке головы у мухи есть еще три "простых" глаза, смотрящих прямо вверх и различимых лишь в увеличительное стекло.</a:t>
            </a:r>
          </a:p>
          <a:p>
            <a:endParaRPr lang="ru-RU" dirty="0"/>
          </a:p>
        </p:txBody>
      </p:sp>
      <p:pic>
        <p:nvPicPr>
          <p:cNvPr id="4" name="Рисунок 3" descr="7.gif"/>
          <p:cNvPicPr>
            <a:picLocks noChangeAspect="1"/>
          </p:cNvPicPr>
          <p:nvPr/>
        </p:nvPicPr>
        <p:blipFill>
          <a:blip r:embed="rId3" cstate="print"/>
          <a:stretch>
            <a:fillRect/>
          </a:stretch>
        </p:blipFill>
        <p:spPr>
          <a:xfrm rot="17863233">
            <a:off x="6955161" y="4607967"/>
            <a:ext cx="1652991" cy="182773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323528" y="1124744"/>
            <a:ext cx="8604448" cy="4325169"/>
          </a:xfrm>
          <a:prstGeom prst="rect">
            <a:avLst/>
          </a:prstGeom>
          <a:noFill/>
          <a:ln w="9525">
            <a:solidFill>
              <a:schemeClr val="accent3">
                <a:lumMod val="60000"/>
                <a:lumOff val="40000"/>
              </a:schemeClr>
            </a:solid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908721"/>
            <a:ext cx="6852578" cy="5111080"/>
          </a:xfrm>
        </p:spPr>
        <p:txBody>
          <a:bodyPr>
            <a:normAutofit/>
          </a:bodyPr>
          <a:lstStyle/>
          <a:p>
            <a:r>
              <a:rPr lang="ru-RU" b="1" dirty="0" smtClean="0">
                <a:solidFill>
                  <a:srgbClr val="FFFF00"/>
                </a:solidFill>
              </a:rPr>
              <a:t>Щупики (или усики) комнатной мухи используются как органы обоняния, </a:t>
            </a:r>
            <a:r>
              <a:rPr lang="ru-RU" dirty="0" smtClean="0"/>
              <a:t>а не как органы осязания. Усики способны определять запахи на большом расстоянии. Рот мухи сформирован из органа, который мы привыкли считать языком, но у этого насекомого все части рта собраны воедино в длинный хоботок, с помощью которого муха всасывает сок. </a:t>
            </a:r>
          </a:p>
          <a:p>
            <a:r>
              <a:rPr lang="ru-RU" b="1" dirty="0" smtClean="0">
                <a:solidFill>
                  <a:srgbClr val="FFFF00"/>
                </a:solidFill>
              </a:rPr>
              <a:t>Тело мухи разделено на три части</a:t>
            </a:r>
            <a:r>
              <a:rPr lang="ru-RU" dirty="0" smtClean="0"/>
              <a:t>: голову, грудь и брюшко. Позади крылышек расположены две маленькие выпуклости, позволяющие мухе балансировать </a:t>
            </a:r>
            <a:br>
              <a:rPr lang="ru-RU" dirty="0" smtClean="0"/>
            </a:br>
            <a:r>
              <a:rPr lang="ru-RU" dirty="0" smtClean="0"/>
              <a:t>в полете. </a:t>
            </a:r>
          </a:p>
          <a:p>
            <a:endParaRPr lang="ru-RU" dirty="0"/>
          </a:p>
        </p:txBody>
      </p:sp>
      <p:pic>
        <p:nvPicPr>
          <p:cNvPr id="4" name="Рисунок 3" descr="7.gif"/>
          <p:cNvPicPr>
            <a:picLocks noChangeAspect="1"/>
          </p:cNvPicPr>
          <p:nvPr/>
        </p:nvPicPr>
        <p:blipFill>
          <a:blip r:embed="rId3" cstate="print"/>
          <a:stretch>
            <a:fillRect/>
          </a:stretch>
        </p:blipFill>
        <p:spPr>
          <a:xfrm rot="17863233">
            <a:off x="6955161" y="4607967"/>
            <a:ext cx="1652991" cy="1827736"/>
          </a:xfrm>
          <a:prstGeom prst="rect">
            <a:avLst/>
          </a:prstGeo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381000"/>
            <a:ext cx="6859787" cy="743744"/>
          </a:xfrm>
        </p:spPr>
        <p:txBody>
          <a:bodyPr/>
          <a:lstStyle/>
          <a:p>
            <a:r>
              <a:rPr lang="ru-RU" b="1" dirty="0" smtClean="0">
                <a:solidFill>
                  <a:srgbClr val="FFFF00"/>
                </a:solidFill>
              </a:rPr>
              <a:t>ЧЕМ ПИТАЮТСЯ МУХИ?</a:t>
            </a:r>
            <a:endParaRPr lang="ru-RU" b="1" dirty="0">
              <a:solidFill>
                <a:srgbClr val="FFFF00"/>
              </a:solidFill>
            </a:endParaRPr>
          </a:p>
        </p:txBody>
      </p:sp>
      <p:pic>
        <p:nvPicPr>
          <p:cNvPr id="5" name="Picture 2" descr="F:\ВАЛЛ\насекомые\муха\1 (215).jpg"/>
          <p:cNvPicPr>
            <a:picLocks noGrp="1" noChangeAspect="1" noChangeArrowheads="1"/>
          </p:cNvPicPr>
          <p:nvPr>
            <p:ph idx="1"/>
          </p:nvPr>
        </p:nvPicPr>
        <p:blipFill>
          <a:blip r:embed="rId2" cstate="print"/>
          <a:srcRect/>
          <a:stretch>
            <a:fillRect/>
          </a:stretch>
        </p:blipFill>
        <p:spPr bwMode="auto">
          <a:xfrm>
            <a:off x="1259632" y="1340768"/>
            <a:ext cx="6464151" cy="5171321"/>
          </a:xfrm>
          <a:prstGeom prst="rect">
            <a:avLst/>
          </a:prstGeom>
          <a:noFill/>
          <a:ln>
            <a:solidFill>
              <a:schemeClr val="accent3">
                <a:lumMod val="60000"/>
                <a:lumOff val="40000"/>
              </a:schemeClr>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ВАЛЛ\насекомые\муха\ComputerDesktopWallpapersCollection394_098.jpg"/>
          <p:cNvPicPr>
            <a:picLocks noGrp="1" noChangeAspect="1" noChangeArrowheads="1"/>
          </p:cNvPicPr>
          <p:nvPr>
            <p:ph idx="1"/>
          </p:nvPr>
        </p:nvPicPr>
        <p:blipFill>
          <a:blip r:embed="rId2" cstate="print"/>
          <a:srcRect/>
          <a:stretch>
            <a:fillRect/>
          </a:stretch>
        </p:blipFill>
        <p:spPr bwMode="auto">
          <a:xfrm>
            <a:off x="467544" y="695966"/>
            <a:ext cx="7992888" cy="5323834"/>
          </a:xfrm>
          <a:prstGeom prst="rect">
            <a:avLst/>
          </a:prstGeom>
          <a:noFill/>
          <a:ln>
            <a:solidFill>
              <a:schemeClr val="accent3">
                <a:lumMod val="60000"/>
                <a:lumOff val="40000"/>
              </a:schemeClr>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908721"/>
            <a:ext cx="6852578" cy="5111080"/>
          </a:xfrm>
        </p:spPr>
        <p:txBody>
          <a:bodyPr>
            <a:normAutofit/>
          </a:bodyPr>
          <a:lstStyle/>
          <a:p>
            <a:r>
              <a:rPr lang="ru-RU" dirty="0" smtClean="0"/>
              <a:t>К полосатой грудке прикреплены три пары ножек. Каждая ножка делится на пять частей, последняя из которых является ступней. </a:t>
            </a:r>
          </a:p>
          <a:p>
            <a:r>
              <a:rPr lang="ru-RU" dirty="0" smtClean="0"/>
              <a:t>Муха ходит на двух коготках, расположенных на нижней части ступни. Липкие подушечки под этими коготками позволяют мухе с большой легкостью ходить по потолку или где-нибудь еще вверх ногами! </a:t>
            </a:r>
          </a:p>
          <a:p>
            <a:r>
              <a:rPr lang="ru-RU" dirty="0" smtClean="0"/>
              <a:t>А известно ли вам, что </a:t>
            </a:r>
            <a:r>
              <a:rPr lang="ru-RU" b="1" dirty="0" smtClean="0">
                <a:solidFill>
                  <a:srgbClr val="FFFF00"/>
                </a:solidFill>
              </a:rPr>
              <a:t>вся жизнь мухи </a:t>
            </a:r>
            <a:br>
              <a:rPr lang="ru-RU" b="1" dirty="0" smtClean="0">
                <a:solidFill>
                  <a:srgbClr val="FFFF00"/>
                </a:solidFill>
              </a:rPr>
            </a:br>
            <a:r>
              <a:rPr lang="ru-RU" b="1" dirty="0" smtClean="0">
                <a:solidFill>
                  <a:srgbClr val="FFFF00"/>
                </a:solidFill>
              </a:rPr>
              <a:t>проходит в радиусе 100 м от того места, </a:t>
            </a:r>
            <a:br>
              <a:rPr lang="ru-RU" b="1" dirty="0" smtClean="0">
                <a:solidFill>
                  <a:srgbClr val="FFFF00"/>
                </a:solidFill>
              </a:rPr>
            </a:br>
            <a:r>
              <a:rPr lang="ru-RU" b="1" dirty="0" smtClean="0">
                <a:solidFill>
                  <a:srgbClr val="FFFF00"/>
                </a:solidFill>
              </a:rPr>
              <a:t>где она родилась</a:t>
            </a:r>
            <a:r>
              <a:rPr lang="ru-RU" dirty="0" smtClean="0"/>
              <a:t>? </a:t>
            </a:r>
          </a:p>
          <a:p>
            <a:endParaRPr lang="ru-RU" dirty="0"/>
          </a:p>
        </p:txBody>
      </p:sp>
      <p:pic>
        <p:nvPicPr>
          <p:cNvPr id="4" name="Рисунок 3" descr="7.gif"/>
          <p:cNvPicPr>
            <a:picLocks noChangeAspect="1"/>
          </p:cNvPicPr>
          <p:nvPr/>
        </p:nvPicPr>
        <p:blipFill>
          <a:blip r:embed="rId3" cstate="print"/>
          <a:stretch>
            <a:fillRect/>
          </a:stretch>
        </p:blipFill>
        <p:spPr>
          <a:xfrm rot="17863233">
            <a:off x="6955161" y="4607967"/>
            <a:ext cx="1652991" cy="1827736"/>
          </a:xfrm>
          <a:prstGeom prst="rect">
            <a:avLst/>
          </a:prstGeom>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81000"/>
            <a:ext cx="7632848" cy="959768"/>
          </a:xfrm>
        </p:spPr>
        <p:txBody>
          <a:bodyPr>
            <a:normAutofit fontScale="90000"/>
          </a:bodyPr>
          <a:lstStyle/>
          <a:p>
            <a:pPr algn="ctr"/>
            <a:r>
              <a:rPr lang="ru-RU" b="1" dirty="0" smtClean="0">
                <a:solidFill>
                  <a:srgbClr val="FFFF00"/>
                </a:solidFill>
              </a:rPr>
              <a:t>ПОЧЕМУ МУХИ ПОТИРАЮТ ЛАПКОЙ </a:t>
            </a:r>
            <a:br>
              <a:rPr lang="ru-RU" b="1" dirty="0" smtClean="0">
                <a:solidFill>
                  <a:srgbClr val="FFFF00"/>
                </a:solidFill>
              </a:rPr>
            </a:br>
            <a:r>
              <a:rPr lang="ru-RU" b="1" dirty="0" smtClean="0">
                <a:solidFill>
                  <a:srgbClr val="FFFF00"/>
                </a:solidFill>
              </a:rPr>
              <a:t>О ЛАПКУ?</a:t>
            </a:r>
            <a:endParaRPr lang="ru-RU" b="1" dirty="0">
              <a:solidFill>
                <a:srgbClr val="FFFF00"/>
              </a:solidFill>
            </a:endParaRPr>
          </a:p>
        </p:txBody>
      </p:sp>
      <p:pic>
        <p:nvPicPr>
          <p:cNvPr id="10242" name="Picture 2"/>
          <p:cNvPicPr>
            <a:picLocks noGrp="1" noChangeAspect="1" noChangeArrowheads="1"/>
          </p:cNvPicPr>
          <p:nvPr>
            <p:ph idx="1"/>
          </p:nvPr>
        </p:nvPicPr>
        <p:blipFill>
          <a:blip r:embed="rId2" cstate="print"/>
          <a:srcRect/>
          <a:stretch>
            <a:fillRect/>
          </a:stretch>
        </p:blipFill>
        <p:spPr bwMode="auto">
          <a:xfrm>
            <a:off x="1187624" y="1340768"/>
            <a:ext cx="6984776" cy="5039803"/>
          </a:xfrm>
          <a:prstGeom prst="rect">
            <a:avLst/>
          </a:prstGeom>
          <a:noFill/>
          <a:ln w="9525">
            <a:solidFill>
              <a:schemeClr val="accent3">
                <a:lumMod val="60000"/>
                <a:lumOff val="40000"/>
              </a:schemeClr>
            </a:solidFill>
            <a:miter lim="800000"/>
            <a:headEnd/>
            <a:tailEnd/>
          </a:ln>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692695"/>
            <a:ext cx="6852578" cy="5327105"/>
          </a:xfrm>
        </p:spPr>
        <p:txBody>
          <a:bodyPr>
            <a:normAutofit/>
          </a:bodyPr>
          <a:lstStyle/>
          <a:p>
            <a:r>
              <a:rPr lang="ru-RU" sz="2600" dirty="0" smtClean="0"/>
              <a:t>Уже привычно считать мух в доме досадной помехой. Они издают назойливое жужжание; они раздражают вас, когда начинают ползать по вашему телу. Веками муха считалась... просто досадным раздражителем. И только в двадцатом веке человек вдруг узнал, что такая </a:t>
            </a:r>
            <a:r>
              <a:rPr lang="ru-RU" sz="2600" b="1" dirty="0" smtClean="0">
                <a:solidFill>
                  <a:srgbClr val="FFFF00"/>
                </a:solidFill>
              </a:rPr>
              <a:t>безобидная по виду муха является одним из злейших его врагов</a:t>
            </a:r>
            <a:r>
              <a:rPr lang="ru-RU" sz="2600" dirty="0" smtClean="0"/>
              <a:t>. Было открыто, что мухи разносят болезнетворные бактерии, которые ежегодно могут стать причиной смерти миллионов людей! </a:t>
            </a:r>
          </a:p>
        </p:txBody>
      </p:sp>
      <p:pic>
        <p:nvPicPr>
          <p:cNvPr id="4" name="Рисунок 3" descr="7.gif"/>
          <p:cNvPicPr>
            <a:picLocks noChangeAspect="1"/>
          </p:cNvPicPr>
          <p:nvPr/>
        </p:nvPicPr>
        <p:blipFill>
          <a:blip r:embed="rId3" cstate="print"/>
          <a:stretch>
            <a:fillRect/>
          </a:stretch>
        </p:blipFill>
        <p:spPr>
          <a:xfrm rot="17863233">
            <a:off x="6955161" y="4607967"/>
            <a:ext cx="1652991" cy="182773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F:\ВАЛЛ\насекомые\муха\u10_2946.jpg"/>
          <p:cNvPicPr>
            <a:picLocks noGrp="1" noChangeAspect="1" noChangeArrowheads="1"/>
          </p:cNvPicPr>
          <p:nvPr>
            <p:ph idx="1"/>
          </p:nvPr>
        </p:nvPicPr>
        <p:blipFill>
          <a:blip r:embed="rId2" cstate="print"/>
          <a:srcRect/>
          <a:stretch>
            <a:fillRect/>
          </a:stretch>
        </p:blipFill>
        <p:spPr bwMode="auto">
          <a:xfrm>
            <a:off x="755576" y="692696"/>
            <a:ext cx="7571993" cy="5678994"/>
          </a:xfrm>
          <a:prstGeom prst="rect">
            <a:avLst/>
          </a:prstGeom>
          <a:noFill/>
          <a:ln>
            <a:solidFill>
              <a:schemeClr val="accent3">
                <a:lumMod val="60000"/>
                <a:lumOff val="40000"/>
              </a:schemeClr>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836713"/>
            <a:ext cx="6852578" cy="5183088"/>
          </a:xfrm>
        </p:spPr>
        <p:txBody>
          <a:bodyPr>
            <a:normAutofit/>
          </a:bodyPr>
          <a:lstStyle/>
          <a:p>
            <a:r>
              <a:rPr lang="ru-RU" sz="2800" b="1" dirty="0" smtClean="0">
                <a:solidFill>
                  <a:srgbClr val="FFFF00"/>
                </a:solidFill>
              </a:rPr>
              <a:t>Когда вы видите, как муха потирает лапки друг о друга, это значит, что она их чистит</a:t>
            </a:r>
            <a:r>
              <a:rPr lang="ru-RU" sz="2800" dirty="0" smtClean="0"/>
              <a:t>, убирая с них то, что на них попало, разный мусор. Но насколько опасен может быть этот мусор! Это могут быть бактерии тифа, туберкулеза, дизентерии. Мухи собирают эти бактерии на различных отходах и нечистотах. Затем, если они вдруг сядут на нашу пищу, эти бактерии попадут в нее, и мы можем получить </a:t>
            </a:r>
            <a:br>
              <a:rPr lang="ru-RU" sz="2800" dirty="0" smtClean="0"/>
            </a:br>
            <a:r>
              <a:rPr lang="ru-RU" sz="2800" dirty="0" smtClean="0"/>
              <a:t>инфекцию. </a:t>
            </a:r>
          </a:p>
        </p:txBody>
      </p:sp>
      <p:pic>
        <p:nvPicPr>
          <p:cNvPr id="4" name="Рисунок 3" descr="7.gif"/>
          <p:cNvPicPr>
            <a:picLocks noChangeAspect="1"/>
          </p:cNvPicPr>
          <p:nvPr/>
        </p:nvPicPr>
        <p:blipFill>
          <a:blip r:embed="rId3" cstate="print"/>
          <a:stretch>
            <a:fillRect/>
          </a:stretch>
        </p:blipFill>
        <p:spPr>
          <a:xfrm rot="17863233">
            <a:off x="6955161" y="4607967"/>
            <a:ext cx="1652991" cy="182773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381000"/>
            <a:ext cx="7174308" cy="743744"/>
          </a:xfrm>
        </p:spPr>
        <p:txBody>
          <a:bodyPr>
            <a:normAutofit fontScale="90000"/>
          </a:bodyPr>
          <a:lstStyle/>
          <a:p>
            <a:r>
              <a:rPr lang="ru-RU" b="1" dirty="0" smtClean="0">
                <a:solidFill>
                  <a:srgbClr val="FFFF00"/>
                </a:solidFill>
              </a:rPr>
              <a:t>КАК МУХА РАЗНОСИТ БАКТЕРИИ?</a:t>
            </a:r>
            <a:endParaRPr lang="ru-RU" b="1" dirty="0">
              <a:solidFill>
                <a:srgbClr val="FFFF00"/>
              </a:solidFill>
            </a:endParaRPr>
          </a:p>
        </p:txBody>
      </p:sp>
      <p:pic>
        <p:nvPicPr>
          <p:cNvPr id="12290" name="Picture 2"/>
          <p:cNvPicPr>
            <a:picLocks noGrp="1" noChangeAspect="1" noChangeArrowheads="1"/>
          </p:cNvPicPr>
          <p:nvPr>
            <p:ph idx="1"/>
          </p:nvPr>
        </p:nvPicPr>
        <p:blipFill>
          <a:blip r:embed="rId2" cstate="print"/>
          <a:srcRect/>
          <a:stretch>
            <a:fillRect/>
          </a:stretch>
        </p:blipFill>
        <p:spPr bwMode="auto">
          <a:xfrm>
            <a:off x="755577" y="1413571"/>
            <a:ext cx="7632848" cy="5092363"/>
          </a:xfrm>
          <a:prstGeom prst="rect">
            <a:avLst/>
          </a:prstGeom>
          <a:noFill/>
          <a:ln w="9525">
            <a:solidFill>
              <a:schemeClr val="accent3">
                <a:lumMod val="60000"/>
                <a:lumOff val="40000"/>
              </a:schemeClr>
            </a:solid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548681"/>
            <a:ext cx="6852578" cy="5471120"/>
          </a:xfrm>
        </p:spPr>
        <p:txBody>
          <a:bodyPr>
            <a:normAutofit lnSpcReduction="10000"/>
          </a:bodyPr>
          <a:lstStyle/>
          <a:p>
            <a:r>
              <a:rPr lang="ru-RU" dirty="0" smtClean="0"/>
              <a:t>Если рассмотреть муху в увеличительное стекло, то можно заметить, что тело у мухи вовсе не гладкое. </a:t>
            </a:r>
            <a:r>
              <a:rPr lang="ru-RU" b="1" dirty="0" smtClean="0">
                <a:solidFill>
                  <a:srgbClr val="FFFF00"/>
                </a:solidFill>
              </a:rPr>
              <a:t>Все ее тело, усики и лапки покрыты вздыбленными волосками</a:t>
            </a:r>
            <a:r>
              <a:rPr lang="ru-RU" dirty="0" smtClean="0"/>
              <a:t>. Язычок у мухи тоже покрыт клейкой жидкостью. </a:t>
            </a:r>
          </a:p>
          <a:p>
            <a:endParaRPr lang="ru-RU" dirty="0" smtClean="0"/>
          </a:p>
          <a:p>
            <a:r>
              <a:rPr lang="ru-RU" dirty="0" smtClean="0"/>
              <a:t>Это означает, что </a:t>
            </a:r>
            <a:r>
              <a:rPr lang="ru-RU" b="1" dirty="0" smtClean="0">
                <a:solidFill>
                  <a:srgbClr val="FFFF00"/>
                </a:solidFill>
              </a:rPr>
              <a:t>практически с любого места, куда садится муха, она собирает грязь, прилипающую к ее телу, лапкам, язычку</a:t>
            </a:r>
            <a:r>
              <a:rPr lang="ru-RU" dirty="0" smtClean="0"/>
              <a:t>. Каждая лапка из трех пар имеет коготки и две волосистые подушечки - так что к ним много чего может пристать! Между прочим, клейкая жидкость, вырабатываемая в подушечках мухи, позволяет ей ходить по потолку или по </a:t>
            </a:r>
            <a:br>
              <a:rPr lang="ru-RU" dirty="0" smtClean="0"/>
            </a:br>
            <a:r>
              <a:rPr lang="ru-RU" dirty="0" smtClean="0"/>
              <a:t>любой другой поверхности вверх ногами. </a:t>
            </a:r>
          </a:p>
          <a:p>
            <a:endParaRPr lang="ru-RU" dirty="0"/>
          </a:p>
        </p:txBody>
      </p:sp>
      <p:pic>
        <p:nvPicPr>
          <p:cNvPr id="4" name="Рисунок 3" descr="7.gif"/>
          <p:cNvPicPr>
            <a:picLocks noChangeAspect="1"/>
          </p:cNvPicPr>
          <p:nvPr/>
        </p:nvPicPr>
        <p:blipFill>
          <a:blip r:embed="rId3" cstate="print"/>
          <a:stretch>
            <a:fillRect/>
          </a:stretch>
        </p:blipFill>
        <p:spPr>
          <a:xfrm rot="17863233">
            <a:off x="6955161" y="4607967"/>
            <a:ext cx="1652991" cy="182773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srcRect/>
          <a:stretch>
            <a:fillRect/>
          </a:stretch>
        </p:blipFill>
        <p:spPr bwMode="auto">
          <a:xfrm>
            <a:off x="755576" y="908720"/>
            <a:ext cx="7950770" cy="4770462"/>
          </a:xfrm>
          <a:prstGeom prst="rect">
            <a:avLst/>
          </a:prstGeom>
          <a:noFill/>
          <a:ln w="9525">
            <a:solidFill>
              <a:schemeClr val="accent3">
                <a:lumMod val="60000"/>
                <a:lumOff val="40000"/>
              </a:schemeClr>
            </a:solid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836713"/>
            <a:ext cx="6852578" cy="5183088"/>
          </a:xfrm>
        </p:spPr>
        <p:txBody>
          <a:bodyPr/>
          <a:lstStyle/>
          <a:p>
            <a:r>
              <a:rPr lang="ru-RU" sz="2800" dirty="0" smtClean="0"/>
              <a:t>Знаете ли вы, что </a:t>
            </a:r>
            <a:r>
              <a:rPr lang="ru-RU" sz="2800" b="1" dirty="0" smtClean="0">
                <a:solidFill>
                  <a:srgbClr val="FFFF00"/>
                </a:solidFill>
              </a:rPr>
              <a:t>муха - одно из древнейших насекомых</a:t>
            </a:r>
            <a:r>
              <a:rPr lang="ru-RU" sz="2800" dirty="0" smtClean="0"/>
              <a:t>? Найдены окаменелые остатки мух, которым миллионы лет. Избавимся ли мы когда-нибудь от мух совсем? Единственно, что мы можем сделать, это помешать их размножению. И если это будет сделано, то санитарное состояние всего мира значительно улучшится! </a:t>
            </a:r>
          </a:p>
          <a:p>
            <a:endParaRPr lang="ru-RU" dirty="0"/>
          </a:p>
        </p:txBody>
      </p:sp>
      <p:pic>
        <p:nvPicPr>
          <p:cNvPr id="4" name="Рисунок 3" descr="7.gif"/>
          <p:cNvPicPr>
            <a:picLocks noChangeAspect="1"/>
          </p:cNvPicPr>
          <p:nvPr/>
        </p:nvPicPr>
        <p:blipFill>
          <a:blip r:embed="rId3" cstate="print"/>
          <a:stretch>
            <a:fillRect/>
          </a:stretch>
        </p:blipFill>
        <p:spPr>
          <a:xfrm rot="17863233">
            <a:off x="6955161" y="4607967"/>
            <a:ext cx="1652991" cy="182773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1196753"/>
            <a:ext cx="6852578" cy="4823048"/>
          </a:xfrm>
        </p:spPr>
        <p:txBody>
          <a:bodyPr>
            <a:normAutofit/>
          </a:bodyPr>
          <a:lstStyle/>
          <a:p>
            <a:r>
              <a:rPr lang="ru-RU" sz="3300" dirty="0" smtClean="0"/>
              <a:t>Из-за своих крохотных размеров (1000 взрослых мух весят 25-30г) обычная комнатная муха не нуждается в большом количестве пищи и поэтому в любом месте найдет достаточно еды для себя. </a:t>
            </a:r>
          </a:p>
        </p:txBody>
      </p:sp>
      <p:pic>
        <p:nvPicPr>
          <p:cNvPr id="4" name="Рисунок 3" descr="7.gif"/>
          <p:cNvPicPr>
            <a:picLocks noChangeAspect="1"/>
          </p:cNvPicPr>
          <p:nvPr/>
        </p:nvPicPr>
        <p:blipFill>
          <a:blip r:embed="rId3" cstate="print"/>
          <a:stretch>
            <a:fillRect/>
          </a:stretch>
        </p:blipFill>
        <p:spPr>
          <a:xfrm rot="17863233">
            <a:off x="6955161" y="4607967"/>
            <a:ext cx="1652991" cy="1827736"/>
          </a:xfrm>
          <a:prstGeom prst="rect">
            <a:avLst/>
          </a:prstGeom>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ВАЛЛ\насекомые\муха\00098_dotdotfly_1920x1200.jpg"/>
          <p:cNvPicPr>
            <a:picLocks noGrp="1" noChangeAspect="1" noChangeArrowheads="1"/>
          </p:cNvPicPr>
          <p:nvPr>
            <p:ph idx="1"/>
          </p:nvPr>
        </p:nvPicPr>
        <p:blipFill>
          <a:blip r:embed="rId2" cstate="print"/>
          <a:srcRect/>
          <a:stretch>
            <a:fillRect/>
          </a:stretch>
        </p:blipFill>
        <p:spPr bwMode="auto">
          <a:xfrm>
            <a:off x="755576" y="980728"/>
            <a:ext cx="7604045" cy="4752528"/>
          </a:xfrm>
          <a:prstGeom prst="rect">
            <a:avLst/>
          </a:prstGeom>
          <a:noFill/>
          <a:ln>
            <a:solidFill>
              <a:srgbClr val="FFC000"/>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1052737"/>
            <a:ext cx="6852578" cy="4967064"/>
          </a:xfrm>
        </p:spPr>
        <p:txBody>
          <a:bodyPr/>
          <a:lstStyle/>
          <a:p>
            <a:r>
              <a:rPr lang="ru-RU" sz="3200" dirty="0" smtClean="0">
                <a:solidFill>
                  <a:srgbClr val="FFFF00"/>
                </a:solidFill>
              </a:rPr>
              <a:t>Распространенное мнение о том, что перед грозой комнатные мухи кусаются, неверно</a:t>
            </a:r>
            <a:r>
              <a:rPr lang="ru-RU" sz="3200" dirty="0" smtClean="0"/>
              <a:t>. Просто в этих случаях комнатных мух путают с другими видами мух, такими, как пустынные мухи или навозные мухи. Эти мухи являются кровососущими, они-то и кусают людей.</a:t>
            </a:r>
          </a:p>
          <a:p>
            <a:pPr>
              <a:buNone/>
            </a:pPr>
            <a:endParaRPr lang="ru-RU" dirty="0"/>
          </a:p>
        </p:txBody>
      </p:sp>
      <p:pic>
        <p:nvPicPr>
          <p:cNvPr id="4" name="Рисунок 3" descr="7.gif"/>
          <p:cNvPicPr>
            <a:picLocks noChangeAspect="1"/>
          </p:cNvPicPr>
          <p:nvPr/>
        </p:nvPicPr>
        <p:blipFill>
          <a:blip r:embed="rId3" cstate="print"/>
          <a:stretch>
            <a:fillRect/>
          </a:stretch>
        </p:blipFill>
        <p:spPr>
          <a:xfrm rot="17863233">
            <a:off x="6955161" y="4607967"/>
            <a:ext cx="1652991" cy="182773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ВАЛЛ\насекомые\муха\bzz-z-z30.jpg"/>
          <p:cNvPicPr>
            <a:picLocks noGrp="1" noChangeAspect="1" noChangeArrowheads="1"/>
          </p:cNvPicPr>
          <p:nvPr>
            <p:ph idx="1"/>
          </p:nvPr>
        </p:nvPicPr>
        <p:blipFill>
          <a:blip r:embed="rId2" cstate="print"/>
          <a:srcRect/>
          <a:stretch>
            <a:fillRect/>
          </a:stretch>
        </p:blipFill>
        <p:spPr bwMode="auto">
          <a:xfrm>
            <a:off x="1115616" y="980728"/>
            <a:ext cx="7128791" cy="5346594"/>
          </a:xfrm>
          <a:prstGeom prst="rect">
            <a:avLst/>
          </a:prstGeom>
          <a:noFill/>
          <a:ln>
            <a:solidFill>
              <a:schemeClr val="accent3">
                <a:lumMod val="60000"/>
                <a:lumOff val="40000"/>
              </a:schemeClr>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1124745"/>
            <a:ext cx="6852578" cy="4895056"/>
          </a:xfrm>
        </p:spPr>
        <p:txBody>
          <a:bodyPr/>
          <a:lstStyle/>
          <a:p>
            <a:r>
              <a:rPr lang="ru-RU" sz="2800" dirty="0" smtClean="0">
                <a:solidFill>
                  <a:srgbClr val="FFFF00"/>
                </a:solidFill>
              </a:rPr>
              <a:t>Комнатные мухи не едят твердую пищу</a:t>
            </a:r>
            <a:r>
              <a:rPr lang="ru-RU" sz="2800" dirty="0" smtClean="0"/>
              <a:t>, потому что им нечем ее пережевывать. Рот мухи приспособлен лишь для всасывания жидкой пищи. Роль "языка" выполняет хоботок, напоминающий хобот слона. Он также разделен надвое на конце, и эти каналы действуют как трубки, по которым всасывается жидкая пища. </a:t>
            </a:r>
          </a:p>
          <a:p>
            <a:endParaRPr lang="ru-RU" dirty="0"/>
          </a:p>
        </p:txBody>
      </p:sp>
      <p:pic>
        <p:nvPicPr>
          <p:cNvPr id="4" name="Рисунок 3" descr="7.gif"/>
          <p:cNvPicPr>
            <a:picLocks noChangeAspect="1"/>
          </p:cNvPicPr>
          <p:nvPr/>
        </p:nvPicPr>
        <p:blipFill>
          <a:blip r:embed="rId3" cstate="print"/>
          <a:stretch>
            <a:fillRect/>
          </a:stretch>
        </p:blipFill>
        <p:spPr>
          <a:xfrm rot="17863233">
            <a:off x="6955161" y="4607967"/>
            <a:ext cx="1652991" cy="1827736"/>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ВАЛЛ\насекомые\муха\bzz-z-z44.jpg"/>
          <p:cNvPicPr>
            <a:picLocks noGrp="1" noChangeAspect="1" noChangeArrowheads="1"/>
          </p:cNvPicPr>
          <p:nvPr>
            <p:ph idx="1"/>
          </p:nvPr>
        </p:nvPicPr>
        <p:blipFill>
          <a:blip r:embed="rId2" cstate="print"/>
          <a:srcRect/>
          <a:stretch>
            <a:fillRect/>
          </a:stretch>
        </p:blipFill>
        <p:spPr bwMode="auto">
          <a:xfrm>
            <a:off x="755576" y="692696"/>
            <a:ext cx="7294827" cy="5471120"/>
          </a:xfrm>
          <a:prstGeom prst="rect">
            <a:avLst/>
          </a:prstGeom>
          <a:noFill/>
          <a:ln>
            <a:solidFill>
              <a:schemeClr val="accent3">
                <a:lumMod val="60000"/>
                <a:lumOff val="40000"/>
              </a:schemeClr>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764705"/>
            <a:ext cx="6852578" cy="5255096"/>
          </a:xfrm>
        </p:spPr>
        <p:txBody>
          <a:bodyPr>
            <a:normAutofit/>
          </a:bodyPr>
          <a:lstStyle/>
          <a:p>
            <a:r>
              <a:rPr lang="ru-RU" dirty="0" smtClean="0">
                <a:solidFill>
                  <a:srgbClr val="FFFF00"/>
                </a:solidFill>
              </a:rPr>
              <a:t>Но, если комнатные мухи не кусаются, почему же тогда они считаются столь опасными для человека? </a:t>
            </a:r>
            <a:r>
              <a:rPr lang="ru-RU" dirty="0" smtClean="0"/>
              <a:t>Дело в том, что лапки с подушечками и тело мух покрыты торчащими волосками, а их язык обволакивает липкая слизь. Это означает, что к мухе постоянно прилипает пыль и грязь. А так как комнатные мухи ищут еду повсюду, включая мусор и нечистоты, то в грязи и в пыли, пристающей к мухе, могут быть бактерии, вызывающие различные заболевания, которые переходят на нашу еду, когда на нее садится муха, и вместе с едой попадают внутрь человеческого организма.</a:t>
            </a:r>
          </a:p>
        </p:txBody>
      </p:sp>
      <p:pic>
        <p:nvPicPr>
          <p:cNvPr id="4" name="Рисунок 3" descr="7.gif"/>
          <p:cNvPicPr>
            <a:picLocks noChangeAspect="1"/>
          </p:cNvPicPr>
          <p:nvPr/>
        </p:nvPicPr>
        <p:blipFill>
          <a:blip r:embed="rId3" cstate="print"/>
          <a:stretch>
            <a:fillRect/>
          </a:stretch>
        </p:blipFill>
        <p:spPr>
          <a:xfrm rot="17863233">
            <a:off x="6955161" y="4607967"/>
            <a:ext cx="1652991" cy="1827736"/>
          </a:xfrm>
          <a:prstGeom prst="rect">
            <a:avLst/>
          </a:prstGeom>
        </p:spPr>
      </p:pic>
    </p:spTree>
  </p:cSld>
  <p:clrMapOvr>
    <a:masterClrMapping/>
  </p:clrMapOvr>
  <p:transition spd="med">
    <p:fade/>
  </p:transition>
</p:sld>
</file>

<file path=ppt/theme/theme1.xml><?xml version="1.0" encoding="utf-8"?>
<a:theme xmlns:a="http://schemas.openxmlformats.org/drawingml/2006/main" name="Тема5">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абочий">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90000"/>
          </a:lnSpc>
          <a:defRPr/>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Тема5</Template>
  <TotalTime>814</TotalTime>
  <Words>1035</Words>
  <Application>Microsoft Office PowerPoint</Application>
  <PresentationFormat>Экран (4:3)</PresentationFormat>
  <Paragraphs>58</Paragraphs>
  <Slides>29</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Тема5</vt:lpstr>
      <vt:lpstr>Мухи (интересные факты)</vt:lpstr>
      <vt:lpstr>ЧЕМ ПИТАЮТСЯ МУХИ?</vt:lpstr>
      <vt:lpstr>Слайд 3</vt:lpstr>
      <vt:lpstr>Слайд 4</vt:lpstr>
      <vt:lpstr>Слайд 5</vt:lpstr>
      <vt:lpstr>Слайд 6</vt:lpstr>
      <vt:lpstr>Слайд 7</vt:lpstr>
      <vt:lpstr>Слайд 8</vt:lpstr>
      <vt:lpstr>Слайд 9</vt:lpstr>
      <vt:lpstr>КАК РОЖДАЮТСЯ МУХИ?</vt:lpstr>
      <vt:lpstr>Слайд 11</vt:lpstr>
      <vt:lpstr>Слайд 12</vt:lpstr>
      <vt:lpstr>Слайд 13</vt:lpstr>
      <vt:lpstr>Слайд 14</vt:lpstr>
      <vt:lpstr>Слайд 15</vt:lpstr>
      <vt:lpstr>КАК МУХА ХОДИТ ПО ПОТОЛКУ?</vt:lpstr>
      <vt:lpstr>Слайд 17</vt:lpstr>
      <vt:lpstr>Слайд 18</vt:lpstr>
      <vt:lpstr>Слайд 19</vt:lpstr>
      <vt:lpstr>Слайд 20</vt:lpstr>
      <vt:lpstr>Слайд 21</vt:lpstr>
      <vt:lpstr>ПОЧЕМУ МУХИ ПОТИРАЮТ ЛАПКОЙ  О ЛАПКУ?</vt:lpstr>
      <vt:lpstr>Слайд 23</vt:lpstr>
      <vt:lpstr>Слайд 24</vt:lpstr>
      <vt:lpstr>Слайд 25</vt:lpstr>
      <vt:lpstr>КАК МУХА РАЗНОСИТ БАКТЕРИИ?</vt:lpstr>
      <vt:lpstr>Слайд 27</vt:lpstr>
      <vt:lpstr>Слайд 28</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Мухи (интересные факты)</dc:title>
  <dc:subject>Насекомые</dc:subject>
  <dc:creator>www.zooclub.ru</dc:creator>
  <cp:keywords>животные, насекомые, мухи</cp:keywords>
  <cp:lastModifiedBy>user1</cp:lastModifiedBy>
  <cp:revision>15</cp:revision>
  <dcterms:created xsi:type="dcterms:W3CDTF">2014-02-17T20:56:34Z</dcterms:created>
  <dcterms:modified xsi:type="dcterms:W3CDTF">2016-02-03T04:38:24Z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