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307478-1CCB-4E40-A453-FEE66FF6E1B2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ADFE73-A00A-487F-856B-1E836A8DE73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https://</a:t>
            </a:r>
            <a:r>
              <a:rPr lang="en-US" dirty="0" smtClean="0"/>
              <a:t>zooclub.ru/samye/bystrye_vodnye_zhivotnye.shtml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DFE73-A00A-487F-856B-1E836A8DE737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http://zooclub.ru/samye/bystrye_vodnye_zhivotnye.shtml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DFE73-A00A-487F-856B-1E836A8DE737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http://zooclub.ru/samye/bystrye_vodnye_zhivotnye.shtml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DFE73-A00A-487F-856B-1E836A8DE737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http://zooclub.ru/samye/bystrye_vodnye_zhivotnye.shtml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DFE73-A00A-487F-856B-1E836A8DE737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http://zooclub.ru/samye/bystrye_vodnye_zhivotnye.shtml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DFE73-A00A-487F-856B-1E836A8DE737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http://zooclub.ru/samye/bystrye_vodnye_zhivotnye.shtml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DFE73-A00A-487F-856B-1E836A8DE737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http://zooclub.ru/samye/bystrye_vodnye_zhivotnye.shtml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DFE73-A00A-487F-856B-1E836A8DE737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http://zooclub.ru/samye/bystrye_vodnye_zhivotnye.shtml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DFE73-A00A-487F-856B-1E836A8DE737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http://zooclub.ru/samye/bystrye_vodnye_zhivotnye.shtml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DFE73-A00A-487F-856B-1E836A8DE737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http://zooclub.ru/samye/bystrye_vodnye_zhivotnye.shtml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DFE73-A00A-487F-856B-1E836A8DE737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http://zooclub.ru/samye/bystrye_vodnye_zhivotnye.shtml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DFE73-A00A-487F-856B-1E836A8DE737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gradFill>
          <a:gsLst>
            <a:gs pos="10000">
              <a:srgbClr val="06171C"/>
            </a:gs>
            <a:gs pos="100000">
              <a:srgbClr val="134251"/>
            </a:gs>
            <a:gs pos="65000">
              <a:srgbClr val="134251"/>
            </a:gs>
          </a:gsLst>
          <a:lin ang="135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Large ocean wave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4914989" cy="6857942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571999" y="0"/>
            <a:ext cx="342990" cy="6858000"/>
          </a:xfrm>
          <a:prstGeom prst="rect">
            <a:avLst/>
          </a:prstGeom>
          <a:solidFill>
            <a:srgbClr val="134251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257979" y="1600200"/>
            <a:ext cx="3429894" cy="37338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54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57980" y="5562600"/>
            <a:ext cx="3429892" cy="83502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cap="none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9499905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5116-B0AC-4265-923C-9886422073F5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23618-D456-427E-AFEA-C45581E5A8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6009531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595" y="609600"/>
            <a:ext cx="1486288" cy="5638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2107" y="609600"/>
            <a:ext cx="5544993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5116-B0AC-4265-923C-9886422073F5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23618-D456-427E-AFEA-C45581E5A8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7903541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5116-B0AC-4265-923C-9886422073F5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23618-D456-427E-AFEA-C45581E5A8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3825409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gradFill>
          <a:gsLst>
            <a:gs pos="10000">
              <a:srgbClr val="06171C"/>
            </a:gs>
            <a:gs pos="100000">
              <a:srgbClr val="134251"/>
            </a:gs>
            <a:gs pos="65000">
              <a:srgbClr val="134251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085" y="1616075"/>
            <a:ext cx="5487828" cy="2727325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 b="0" cap="none" baseline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828086" y="4495801"/>
            <a:ext cx="5487828" cy="1673225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5116-B0AC-4265-923C-9886422073F5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23618-D456-427E-AFEA-C45581E5A8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6181331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5097" y="381000"/>
            <a:ext cx="6859786" cy="1219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85097" y="1828800"/>
            <a:ext cx="3315563" cy="4419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057400">
              <a:defRPr sz="1600"/>
            </a:lvl6pPr>
            <a:lvl7pPr marL="2057400">
              <a:defRPr sz="1600"/>
            </a:lvl7pPr>
            <a:lvl8pPr marL="2057400">
              <a:defRPr sz="1600"/>
            </a:lvl8pPr>
            <a:lvl9pPr marL="2057400"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29321" y="1828800"/>
            <a:ext cx="3315563" cy="4419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057400">
              <a:defRPr sz="1600"/>
            </a:lvl6pPr>
            <a:lvl7pPr marL="2057400">
              <a:defRPr sz="1600"/>
            </a:lvl7pPr>
            <a:lvl8pPr marL="2057400">
              <a:defRPr sz="1600"/>
            </a:lvl8pPr>
            <a:lvl9pPr marL="2057400"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5116-B0AC-4265-923C-9886422073F5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23618-D456-427E-AFEA-C45581E5A8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2534076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3904" y="381000"/>
            <a:ext cx="6859788" cy="12192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83903" y="1828800"/>
            <a:ext cx="3313277" cy="8382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483903" y="2743200"/>
            <a:ext cx="3313277" cy="35052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 marL="2057400">
              <a:defRPr sz="1400"/>
            </a:lvl5pPr>
            <a:lvl6pPr marL="2057400">
              <a:defRPr sz="1400"/>
            </a:lvl6pPr>
            <a:lvl7pPr marL="2057400">
              <a:defRPr sz="1400"/>
            </a:lvl7pPr>
            <a:lvl8pPr marL="2057400">
              <a:defRPr sz="1400"/>
            </a:lvl8pPr>
            <a:lvl9pPr marL="2057400"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0414" y="1828800"/>
            <a:ext cx="3313277" cy="8382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30414" y="2743200"/>
            <a:ext cx="3313277" cy="35052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 marL="2057400">
              <a:defRPr sz="1400"/>
            </a:lvl5pPr>
            <a:lvl6pPr marL="2057400">
              <a:defRPr sz="1400"/>
            </a:lvl6pPr>
            <a:lvl7pPr marL="2057400">
              <a:defRPr sz="1400"/>
            </a:lvl7pPr>
            <a:lvl8pPr marL="2057400">
              <a:defRPr sz="1400"/>
            </a:lvl8pPr>
            <a:lvl9pPr marL="2057400"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5116-B0AC-4265-923C-9886422073F5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23618-D456-427E-AFEA-C45581E5A8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0841950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5116-B0AC-4265-923C-9886422073F5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23618-D456-427E-AFEA-C45581E5A8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2663140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Large ocean wave (semitransparent)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7"/>
            <a:ext cx="9143999" cy="6857887"/>
          </a:xfrm>
          <a:prstGeom prst="rect">
            <a:avLst/>
          </a:prstGeom>
        </p:spPr>
      </p:pic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5116-B0AC-4265-923C-9886422073F5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23618-D456-427E-AFEA-C45581E5A8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075401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5096" y="588964"/>
            <a:ext cx="2743915" cy="2840037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1" y="588964"/>
            <a:ext cx="4115872" cy="558006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485096" y="3581399"/>
            <a:ext cx="2743915" cy="2587625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5116-B0AC-4265-923C-9886422073F5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23618-D456-427E-AFEA-C45581E5A8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4498154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4572036" y="588963"/>
            <a:ext cx="4115836" cy="5580062"/>
          </a:xfrm>
          <a:prstGeom prst="rect">
            <a:avLst/>
          </a:prstGeom>
          <a:solidFill>
            <a:srgbClr val="1B5D72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731853" y="805658"/>
            <a:ext cx="3796203" cy="5146672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5096" y="588963"/>
            <a:ext cx="2743915" cy="2840038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3600" b="0" i="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485096" y="3581399"/>
            <a:ext cx="2743915" cy="2587625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5116-B0AC-4265-923C-9886422073F5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23618-D456-427E-AFEA-C45581E5A8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4917215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rgbClr val="06171C"/>
            </a:gs>
            <a:gs pos="100000">
              <a:srgbClr val="134251"/>
            </a:gs>
            <a:gs pos="65000">
              <a:srgbClr val="134251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Large ocean wave (semitransparent)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7"/>
            <a:ext cx="9143999" cy="6857887"/>
          </a:xfrm>
          <a:prstGeom prst="rect">
            <a:avLst/>
          </a:prstGeom>
        </p:spPr>
      </p:pic>
      <p:pic>
        <p:nvPicPr>
          <p:cNvPr id="10" name="Рисунок 9" descr="Large ocean wave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926310" cy="685794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754814" y="0"/>
            <a:ext cx="171495" cy="6858000"/>
          </a:xfrm>
          <a:prstGeom prst="rect">
            <a:avLst/>
          </a:prstGeom>
          <a:solidFill>
            <a:srgbClr val="134251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5096" y="381000"/>
            <a:ext cx="6859787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85096" y="1828800"/>
            <a:ext cx="6859787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172616" y="6400800"/>
            <a:ext cx="1161797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45116-B0AC-4265-923C-9886422073F5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485095" y="6400800"/>
            <a:ext cx="446728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544573" y="6400800"/>
            <a:ext cx="800310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023618-D456-427E-AFEA-C45581E5A8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030599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257979" y="1196752"/>
            <a:ext cx="3429894" cy="3528392"/>
          </a:xfrm>
        </p:spPr>
        <p:txBody>
          <a:bodyPr>
            <a:normAutofit/>
          </a:bodyPr>
          <a:lstStyle/>
          <a:p>
            <a:r>
              <a:rPr lang="ru-RU" sz="5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Самые быстрые</a:t>
            </a:r>
            <a:r>
              <a:rPr lang="en-US" sz="5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5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водные животные</a:t>
            </a:r>
            <a:endParaRPr lang="ru-RU" sz="5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57980" y="4725144"/>
            <a:ext cx="3429892" cy="1672481"/>
          </a:xfrm>
        </p:spPr>
        <p:txBody>
          <a:bodyPr>
            <a:noAutofit/>
          </a:bodyPr>
          <a:lstStyle/>
          <a:p>
            <a:r>
              <a:rPr lang="ru-RU" sz="1500" dirty="0" smtClean="0">
                <a:solidFill>
                  <a:schemeClr val="bg2">
                    <a:lumMod val="25000"/>
                    <a:lumOff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Скорость движения во многом определяет успех охоты для хищника и вопрос спасения для жертвы. Но какую максимальную скорость способны развить обитатели морей, океанов и пресных водоемов?</a:t>
            </a:r>
            <a:endParaRPr lang="ru-RU" sz="1500" dirty="0">
              <a:solidFill>
                <a:schemeClr val="bg2">
                  <a:lumMod val="25000"/>
                  <a:lumOff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380312" y="6309320"/>
            <a:ext cx="15808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www.zooclub.ru</a:t>
            </a:r>
            <a:endParaRPr lang="ru-RU" sz="1400" b="1" dirty="0"/>
          </a:p>
        </p:txBody>
      </p:sp>
      <p:pic>
        <p:nvPicPr>
          <p:cNvPr id="6" name="Рисунок 5" descr="59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91680" y="2564904"/>
            <a:ext cx="2133685" cy="3462666"/>
          </a:xfrm>
          <a:prstGeom prst="rect">
            <a:avLst/>
          </a:prstGeom>
        </p:spPr>
      </p:pic>
      <p:pic>
        <p:nvPicPr>
          <p:cNvPr id="7" name="Рисунок 6" descr="21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4007306">
            <a:off x="5741255" y="111355"/>
            <a:ext cx="2505075" cy="262890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5096" y="381000"/>
            <a:ext cx="6859787" cy="743744"/>
          </a:xfrm>
        </p:spPr>
        <p:txBody>
          <a:bodyPr/>
          <a:lstStyle/>
          <a:p>
            <a:pPr algn="r"/>
            <a:r>
              <a:rPr lang="ru-RU" b="1" dirty="0" smtClean="0"/>
              <a:t>СИНЯЯ АКУЛА</a:t>
            </a:r>
            <a:endParaRPr lang="ru-RU" b="1" dirty="0"/>
          </a:p>
        </p:txBody>
      </p:sp>
      <p:pic>
        <p:nvPicPr>
          <p:cNvPr id="4" name="Содержимое 3" descr="677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75656" y="1340768"/>
            <a:ext cx="7056784" cy="4986794"/>
          </a:xfrm>
          <a:ln>
            <a:solidFill>
              <a:schemeClr val="accent1">
                <a:lumMod val="75000"/>
              </a:schemeClr>
            </a:solidFill>
          </a:ln>
        </p:spPr>
      </p:pic>
    </p:spTree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85096" y="836712"/>
            <a:ext cx="6859787" cy="5411688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Синяя акула </a:t>
            </a:r>
            <a:r>
              <a:rPr lang="ru-RU" sz="2800" dirty="0" smtClean="0"/>
              <a:t>имеет вытянутое туловище, с удлиненными грудными плавниками. Она достаточно крупная по размерам и может достигать длины 4 метра. Название этой акулы соответствует ее окрасу (синяя спина и голубое брюхо). Скорость, которую способна развивать эта достаточно распространённая субтропическая акула, - </a:t>
            </a:r>
            <a:r>
              <a:rPr lang="ru-RU" sz="2800" b="1" dirty="0" smtClean="0"/>
              <a:t>65-69 км/ч.</a:t>
            </a:r>
            <a:endParaRPr lang="ru-RU" sz="2800" b="1" dirty="0"/>
          </a:p>
        </p:txBody>
      </p:sp>
      <p:pic>
        <p:nvPicPr>
          <p:cNvPr id="4" name="Рисунок 3" descr="1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6876256" y="5589240"/>
            <a:ext cx="1944929" cy="101213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5096" y="381000"/>
            <a:ext cx="6859787" cy="671736"/>
          </a:xfrm>
        </p:spPr>
        <p:txBody>
          <a:bodyPr/>
          <a:lstStyle/>
          <a:p>
            <a:pPr algn="ctr"/>
            <a:r>
              <a:rPr lang="ru-RU" b="1" dirty="0" smtClean="0"/>
              <a:t>Желтоперый тунец</a:t>
            </a:r>
            <a:endParaRPr lang="ru-RU" b="1" dirty="0"/>
          </a:p>
        </p:txBody>
      </p:sp>
      <p:pic>
        <p:nvPicPr>
          <p:cNvPr id="4" name="Содержимое 3" descr="704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1" y="1700808"/>
            <a:ext cx="7364054" cy="4553440"/>
          </a:xfrm>
          <a:ln>
            <a:solidFill>
              <a:schemeClr val="accent1">
                <a:lumMod val="75000"/>
              </a:schemeClr>
            </a:solidFill>
          </a:ln>
        </p:spPr>
      </p:pic>
    </p:spTree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85096" y="764704"/>
            <a:ext cx="6859787" cy="5483696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Желтоперый тунец</a:t>
            </a:r>
            <a:r>
              <a:rPr lang="ru-RU" sz="2800" dirty="0" smtClean="0"/>
              <a:t> обладает внушительными для промысловых рыб размерами – 2-2,5 метра в длину, а вес достигает 200 кг. Его сероватое тело пересекают около 20 продольных бело-желтых линий. Эти крупные рыбы способны плыть на скорости </a:t>
            </a:r>
            <a:r>
              <a:rPr lang="ru-RU" sz="2800" b="1" dirty="0" smtClean="0"/>
              <a:t>до 70 км/ч</a:t>
            </a:r>
            <a:r>
              <a:rPr lang="ru-RU" sz="2800" dirty="0" smtClean="0"/>
              <a:t>, что совсем не мало.</a:t>
            </a:r>
          </a:p>
        </p:txBody>
      </p:sp>
      <p:pic>
        <p:nvPicPr>
          <p:cNvPr id="4" name="Рисунок 3" descr="1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6876256" y="5589240"/>
            <a:ext cx="1944929" cy="101213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5096" y="381000"/>
            <a:ext cx="6859787" cy="599728"/>
          </a:xfrm>
        </p:spPr>
        <p:txBody>
          <a:bodyPr/>
          <a:lstStyle/>
          <a:p>
            <a:pPr algn="ctr"/>
            <a:r>
              <a:rPr lang="ru-RU" b="1" dirty="0" smtClean="0"/>
              <a:t>Голубой тунец</a:t>
            </a:r>
            <a:endParaRPr lang="ru-RU" b="1" dirty="0"/>
          </a:p>
        </p:txBody>
      </p:sp>
      <p:pic>
        <p:nvPicPr>
          <p:cNvPr id="4" name="Содержимое 3" descr="705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19672" y="1196752"/>
            <a:ext cx="6892336" cy="5169252"/>
          </a:xfrm>
          <a:ln>
            <a:solidFill>
              <a:schemeClr val="accent1">
                <a:lumMod val="75000"/>
              </a:schemeClr>
            </a:solidFill>
          </a:ln>
        </p:spPr>
      </p:pic>
    </p:spTree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85096" y="764704"/>
            <a:ext cx="6859787" cy="5483696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Атлантический голубой тунец</a:t>
            </a:r>
            <a:r>
              <a:rPr lang="ru-RU" sz="2800" dirty="0" smtClean="0"/>
              <a:t> – одна из самых быстрых рыб. Он может развить скорость </a:t>
            </a:r>
            <a:r>
              <a:rPr lang="ru-RU" sz="2800" b="1" dirty="0" smtClean="0"/>
              <a:t>до 74 км/ч</a:t>
            </a:r>
            <a:r>
              <a:rPr lang="ru-RU" sz="2800" dirty="0" smtClean="0"/>
              <a:t>. Голубой тунец получил свое название благодаря своему окрасу: спина сине-серого, голубоватого цвета, а брюхо – серебристое. Эти рыбы теплокровные, что довольно редко встречается у рыб. Благодаря этому рыбы хорошо чувствуют себя и в холодных, и в теплых водах.</a:t>
            </a:r>
          </a:p>
        </p:txBody>
      </p:sp>
      <p:pic>
        <p:nvPicPr>
          <p:cNvPr id="4" name="Рисунок 3" descr="1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6876256" y="5589240"/>
            <a:ext cx="1944929" cy="101213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5096" y="381000"/>
            <a:ext cx="6859787" cy="671736"/>
          </a:xfrm>
        </p:spPr>
        <p:txBody>
          <a:bodyPr/>
          <a:lstStyle/>
          <a:p>
            <a:pPr algn="ctr"/>
            <a:r>
              <a:rPr lang="ru-RU" b="1" dirty="0" smtClean="0"/>
              <a:t>СКУМБРИЯ</a:t>
            </a:r>
            <a:endParaRPr lang="ru-RU" b="1" dirty="0"/>
          </a:p>
        </p:txBody>
      </p:sp>
      <p:pic>
        <p:nvPicPr>
          <p:cNvPr id="4" name="Содержимое 3" descr="705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47664" y="1268760"/>
            <a:ext cx="6964344" cy="5223258"/>
          </a:xfrm>
          <a:ln>
            <a:solidFill>
              <a:schemeClr val="accent1">
                <a:lumMod val="75000"/>
              </a:schemeClr>
            </a:solidFill>
          </a:ln>
        </p:spPr>
      </p:pic>
    </p:spTree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85096" y="620688"/>
            <a:ext cx="6859787" cy="5627712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Мало кто знает, что такая распространенная промысловая рыба, как </a:t>
            </a:r>
            <a:r>
              <a:rPr lang="ru-RU" sz="28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скумбрия</a:t>
            </a:r>
            <a:r>
              <a:rPr lang="ru-RU" sz="2800" dirty="0" smtClean="0"/>
              <a:t>, способна развить очень большую скорость. Во время нереста или в броске она может плыть со скорость до 70-77 км/ч. Интересно, что скумбрии держатся большими группами, в которых все рыбы одной величины.</a:t>
            </a:r>
            <a:endParaRPr lang="ru-RU" sz="2800" dirty="0"/>
          </a:p>
        </p:txBody>
      </p:sp>
      <p:pic>
        <p:nvPicPr>
          <p:cNvPr id="4" name="Рисунок 3" descr="1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6876256" y="5589240"/>
            <a:ext cx="1944929" cy="101213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5096" y="381000"/>
            <a:ext cx="6859787" cy="671736"/>
          </a:xfrm>
        </p:spPr>
        <p:txBody>
          <a:bodyPr/>
          <a:lstStyle/>
          <a:p>
            <a:pPr algn="ctr"/>
            <a:r>
              <a:rPr lang="ru-RU" b="1" dirty="0" smtClean="0"/>
              <a:t>МАРЛИНЫ</a:t>
            </a:r>
            <a:endParaRPr lang="ru-RU" b="1" dirty="0"/>
          </a:p>
        </p:txBody>
      </p:sp>
      <p:pic>
        <p:nvPicPr>
          <p:cNvPr id="6" name="Содержимое 5" descr="3155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63688" y="1412776"/>
            <a:ext cx="6635948" cy="4976961"/>
          </a:xfrm>
          <a:ln>
            <a:solidFill>
              <a:schemeClr val="accent1"/>
            </a:solidFill>
          </a:ln>
        </p:spPr>
      </p:pic>
    </p:spTree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85096" y="764704"/>
            <a:ext cx="6859787" cy="5483696"/>
          </a:xfrm>
        </p:spPr>
        <p:txBody>
          <a:bodyPr>
            <a:normAutofit/>
          </a:bodyPr>
          <a:lstStyle/>
          <a:p>
            <a:r>
              <a:rPr lang="ru-RU" sz="2600" b="1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Марлины</a:t>
            </a:r>
            <a:r>
              <a:rPr lang="ru-RU" sz="2600" dirty="0" smtClean="0"/>
              <a:t>  из семейства </a:t>
            </a:r>
            <a:r>
              <a:rPr lang="ru-RU" sz="2600" dirty="0" err="1" smtClean="0"/>
              <a:t>Парусниковых</a:t>
            </a:r>
            <a:r>
              <a:rPr lang="ru-RU" sz="2600" dirty="0" smtClean="0"/>
              <a:t> рыб по длине тела могут сравниться с некоторыми видами акул, так как могут вырастать до 4 м, а вот по скорости движения </a:t>
            </a:r>
            <a:r>
              <a:rPr lang="ru-RU" sz="2600" dirty="0" err="1" smtClean="0"/>
              <a:t>марлины</a:t>
            </a:r>
            <a:r>
              <a:rPr lang="ru-RU" sz="2600" dirty="0" smtClean="0"/>
              <a:t> существенно обгоняют и акул, и многих других водных обитателей. Эти рыбы могут мчаться со скоростью </a:t>
            </a:r>
            <a:r>
              <a:rPr lang="ru-RU" sz="2600" b="1" dirty="0" smtClean="0"/>
              <a:t>80 км/ч</a:t>
            </a:r>
            <a:r>
              <a:rPr lang="ru-RU" sz="2600" dirty="0" smtClean="0"/>
              <a:t>. Интересно, что именно на </a:t>
            </a:r>
            <a:r>
              <a:rPr lang="ru-RU" sz="2600" dirty="0" err="1" smtClean="0"/>
              <a:t>марлин</a:t>
            </a:r>
            <a:r>
              <a:rPr lang="ru-RU" sz="2600" dirty="0" smtClean="0"/>
              <a:t> охотился герой повести «Старик и море» (Э.Хемингуэй).</a:t>
            </a:r>
            <a:endParaRPr lang="ru-RU" sz="2600" dirty="0"/>
          </a:p>
        </p:txBody>
      </p:sp>
      <p:pic>
        <p:nvPicPr>
          <p:cNvPr id="4" name="Рисунок 3" descr="1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6876256" y="5589240"/>
            <a:ext cx="1944929" cy="101213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5096" y="381000"/>
            <a:ext cx="6859787" cy="743744"/>
          </a:xfrm>
        </p:spPr>
        <p:txBody>
          <a:bodyPr/>
          <a:lstStyle/>
          <a:p>
            <a:pPr algn="r"/>
            <a:r>
              <a:rPr lang="ru-RU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Тигровая акула</a:t>
            </a:r>
            <a:endParaRPr lang="ru-RU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" name="Содержимое 3" descr="677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23728" y="1628800"/>
            <a:ext cx="6331024" cy="4748268"/>
          </a:xfrm>
          <a:ln>
            <a:solidFill>
              <a:schemeClr val="accent1">
                <a:lumMod val="75000"/>
              </a:schemeClr>
            </a:solidFill>
          </a:ln>
        </p:spPr>
      </p:pic>
    </p:spTree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5096" y="381000"/>
            <a:ext cx="6859787" cy="671736"/>
          </a:xfrm>
        </p:spPr>
        <p:txBody>
          <a:bodyPr/>
          <a:lstStyle/>
          <a:p>
            <a:pPr algn="ctr"/>
            <a:r>
              <a:rPr lang="ru-RU" b="1" dirty="0" smtClean="0"/>
              <a:t>РЫБА-ПАРУСНИК</a:t>
            </a:r>
            <a:endParaRPr lang="ru-RU" b="1" dirty="0"/>
          </a:p>
        </p:txBody>
      </p:sp>
      <p:pic>
        <p:nvPicPr>
          <p:cNvPr id="4" name="Содержимое 3" descr="705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75656" y="1412776"/>
            <a:ext cx="7053944" cy="4702629"/>
          </a:xfrm>
          <a:ln>
            <a:solidFill>
              <a:schemeClr val="accent1">
                <a:lumMod val="75000"/>
              </a:schemeClr>
            </a:solidFill>
          </a:ln>
        </p:spPr>
      </p:pic>
    </p:spTree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85096" y="620688"/>
            <a:ext cx="6859787" cy="5627712"/>
          </a:xfrm>
        </p:spPr>
        <p:txBody>
          <a:bodyPr>
            <a:normAutofit/>
          </a:bodyPr>
          <a:lstStyle/>
          <a:p>
            <a:r>
              <a:rPr lang="ru-RU" sz="2500" b="1" dirty="0" smtClean="0"/>
              <a:t>Самая быстрая рыба </a:t>
            </a:r>
            <a:r>
              <a:rPr lang="ru-RU" sz="2500" dirty="0" smtClean="0"/>
              <a:t>тоже относится к семейству </a:t>
            </a:r>
            <a:r>
              <a:rPr lang="ru-RU" sz="2500" dirty="0" err="1" smtClean="0"/>
              <a:t>марлиновых</a:t>
            </a:r>
            <a:r>
              <a:rPr lang="ru-RU" sz="25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. Рыба-парусник</a:t>
            </a:r>
            <a:r>
              <a:rPr lang="ru-RU" sz="2500" dirty="0" smtClean="0"/>
              <a:t> попала в Книгу Рекордов </a:t>
            </a:r>
            <a:r>
              <a:rPr lang="ru-RU" sz="2500" dirty="0" err="1" smtClean="0"/>
              <a:t>Гиннесса</a:t>
            </a:r>
            <a:r>
              <a:rPr lang="ru-RU" sz="2500" dirty="0" smtClean="0"/>
              <a:t> благодаря невероятной скорости, которую способна развить – </a:t>
            </a:r>
            <a:r>
              <a:rPr lang="ru-RU" sz="2500" b="1" dirty="0" smtClean="0"/>
              <a:t>100-109 км/ч</a:t>
            </a:r>
            <a:r>
              <a:rPr lang="ru-RU" sz="2500" dirty="0" smtClean="0"/>
              <a:t>. У рыбы имеется характерный спинной плавник в виде паруса, который и дал название виду. Когда парусники плывут на большой скорости, спинной, анальный и брюшные плавники складываются и убираются в особые выемки на теле рыбы.</a:t>
            </a:r>
          </a:p>
        </p:txBody>
      </p:sp>
      <p:pic>
        <p:nvPicPr>
          <p:cNvPr id="4" name="Рисунок 3" descr="1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6876256" y="5589240"/>
            <a:ext cx="1944929" cy="101213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85096" y="764704"/>
            <a:ext cx="6859787" cy="5483696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Тигровая акула</a:t>
            </a:r>
            <a:r>
              <a:rPr lang="ru-RU" sz="2800" dirty="0" smtClean="0"/>
              <a:t> имеет большой рот, в котором имеются немало зубов со скошенными вершинами. Такой ротовой аппарат приспособлен для питания морскими черепахами. Скорость черепах около 35 км/ч, а скорость тигровой акулы </a:t>
            </a:r>
            <a:r>
              <a:rPr lang="ru-RU" sz="2800" b="1" dirty="0" smtClean="0"/>
              <a:t>53 км/ч</a:t>
            </a:r>
            <a:r>
              <a:rPr lang="ru-RU" sz="2800" dirty="0" smtClean="0"/>
              <a:t>. Зачем ей такой большой запас скорости? Вероятно, затем, чтобы самой не стать добычей более крупных хищников.</a:t>
            </a:r>
            <a:endParaRPr lang="ru-RU" sz="2800" dirty="0"/>
          </a:p>
        </p:txBody>
      </p:sp>
      <p:pic>
        <p:nvPicPr>
          <p:cNvPr id="4" name="Рисунок 3" descr="1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6876256" y="5589240"/>
            <a:ext cx="1944929" cy="101213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5096" y="381000"/>
            <a:ext cx="6859787" cy="671736"/>
          </a:xfrm>
        </p:spPr>
        <p:txBody>
          <a:bodyPr/>
          <a:lstStyle/>
          <a:p>
            <a:pPr algn="r"/>
            <a:r>
              <a:rPr lang="ru-RU" b="1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Косатка</a:t>
            </a:r>
            <a:endParaRPr lang="ru-RU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" name="Содержимое 3" descr="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91680" y="1484784"/>
            <a:ext cx="6408712" cy="4806534"/>
          </a:xfrm>
          <a:ln>
            <a:solidFill>
              <a:schemeClr val="accent1">
                <a:lumMod val="75000"/>
              </a:schemeClr>
            </a:solidFill>
          </a:ln>
        </p:spPr>
      </p:pic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85096" y="980728"/>
            <a:ext cx="6859787" cy="5267672"/>
          </a:xfrm>
        </p:spPr>
        <p:txBody>
          <a:bodyPr>
            <a:normAutofit/>
          </a:bodyPr>
          <a:lstStyle/>
          <a:p>
            <a:r>
              <a:rPr lang="ru-RU" sz="2800" b="1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Косатка</a:t>
            </a:r>
            <a:r>
              <a:rPr lang="ru-RU" sz="2800" dirty="0" smtClean="0"/>
              <a:t> – самый большой водный хищник. Она развивает неплохую скорость  – </a:t>
            </a:r>
            <a:r>
              <a:rPr lang="ru-RU" sz="2800" b="1" dirty="0" smtClean="0"/>
              <a:t>до 55 км/ч</a:t>
            </a:r>
            <a:r>
              <a:rPr lang="ru-RU" sz="2800" dirty="0" smtClean="0"/>
              <a:t>, которая нужна ей не для спасения, как в предыдущем случае, а исключительно для охоты, ведь никто не нападает на это животное, кроме человека. Ее скоростные качества и немалый интеллект делают </a:t>
            </a:r>
            <a:r>
              <a:rPr lang="ru-RU" sz="2800" dirty="0" err="1" smtClean="0"/>
              <a:t>косатку</a:t>
            </a:r>
            <a:r>
              <a:rPr lang="ru-RU" sz="2800" dirty="0" smtClean="0"/>
              <a:t> очень быстрым и опасным хищником.</a:t>
            </a:r>
            <a:endParaRPr lang="ru-RU" sz="2800" dirty="0"/>
          </a:p>
        </p:txBody>
      </p:sp>
      <p:pic>
        <p:nvPicPr>
          <p:cNvPr id="4" name="Рисунок 3" descr="1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6876256" y="5589240"/>
            <a:ext cx="1944929" cy="101213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5096" y="381000"/>
            <a:ext cx="6859787" cy="743744"/>
          </a:xfrm>
        </p:spPr>
        <p:txBody>
          <a:bodyPr/>
          <a:lstStyle/>
          <a:p>
            <a:pPr algn="r"/>
            <a:r>
              <a:rPr lang="ru-RU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ТАРПОН</a:t>
            </a:r>
            <a:endParaRPr lang="ru-RU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" name="Содержимое 3" descr="704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47664" y="1700808"/>
            <a:ext cx="6989794" cy="4322023"/>
          </a:xfrm>
          <a:ln>
            <a:solidFill>
              <a:schemeClr val="accent1">
                <a:lumMod val="75000"/>
              </a:schemeClr>
            </a:solidFill>
          </a:ln>
        </p:spPr>
      </p:pic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85096" y="692696"/>
            <a:ext cx="6859787" cy="5555704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Тарпон</a:t>
            </a:r>
            <a:r>
              <a:rPr lang="ru-RU" sz="2800" dirty="0" smtClean="0"/>
              <a:t> – крупная рыба, похожая внешне на сельдь, но не имеющая с ней ничего общего. Атлантический тарпон может вырастать до 2 метров в длину, а его скорость соответствует его размерам – </a:t>
            </a:r>
            <a:r>
              <a:rPr lang="ru-RU" sz="2800" b="1" dirty="0" smtClean="0"/>
              <a:t>до 56 км/ч</a:t>
            </a:r>
            <a:r>
              <a:rPr lang="ru-RU" sz="2800" dirty="0" smtClean="0"/>
              <a:t>. Интересно, что, когда этим рыбам не хватает кислорода, они могут выпрыгивать из воды, чтобы в буквальном смысле, глотнуть воздуха.</a:t>
            </a:r>
            <a:endParaRPr lang="ru-RU" sz="2800" dirty="0"/>
          </a:p>
        </p:txBody>
      </p:sp>
      <p:pic>
        <p:nvPicPr>
          <p:cNvPr id="4" name="Рисунок 3" descr="1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6876256" y="5589240"/>
            <a:ext cx="1944929" cy="101213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5096" y="381000"/>
            <a:ext cx="6859787" cy="671736"/>
          </a:xfrm>
        </p:spPr>
        <p:txBody>
          <a:bodyPr/>
          <a:lstStyle/>
          <a:p>
            <a:pPr algn="r"/>
            <a:r>
              <a:rPr lang="ru-RU" b="1" dirty="0" smtClean="0"/>
              <a:t>Белокрылая морская свинья</a:t>
            </a:r>
            <a:endParaRPr lang="ru-RU" b="1" dirty="0"/>
          </a:p>
        </p:txBody>
      </p:sp>
      <p:pic>
        <p:nvPicPr>
          <p:cNvPr id="6" name="Содержимое 5" descr="3155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03648" y="2204864"/>
            <a:ext cx="7167314" cy="3532462"/>
          </a:xfrm>
          <a:ln>
            <a:solidFill>
              <a:schemeClr val="accent1"/>
            </a:solidFill>
          </a:ln>
        </p:spPr>
      </p:pic>
    </p:spTree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85096" y="692696"/>
            <a:ext cx="6859787" cy="5555704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Белокрылая морская свинья</a:t>
            </a:r>
            <a:r>
              <a:rPr lang="ru-RU" sz="2800" dirty="0" smtClean="0"/>
              <a:t> может достигать в длину 1,8-2 метра, а новорожденные особи – 1 м. Самцы имеют характерные признаки, которые  отличают их от самок (горб перед хвостовой частью, скошенная передняя часть и другие). Живут белокрылые морские свиньи группами (около 20 особей). Они могут плыть со скоростью немногим более </a:t>
            </a:r>
            <a:r>
              <a:rPr lang="ru-RU" sz="2800" b="1" dirty="0" smtClean="0"/>
              <a:t>56 км/ч</a:t>
            </a:r>
            <a:r>
              <a:rPr lang="ru-RU" sz="2800" dirty="0" smtClean="0"/>
              <a:t>. Морские свиньи – хищники. </a:t>
            </a:r>
            <a:endParaRPr lang="ru-RU" sz="2800" dirty="0"/>
          </a:p>
        </p:txBody>
      </p:sp>
      <p:pic>
        <p:nvPicPr>
          <p:cNvPr id="4" name="Рисунок 3" descr="1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6876256" y="5589240"/>
            <a:ext cx="1944929" cy="101213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Тема4">
  <a:themeElements>
    <a:clrScheme name="Ocean Waves">
      <a:dk1>
        <a:sysClr val="windowText" lastClr="000000"/>
      </a:dk1>
      <a:lt1>
        <a:sysClr val="window" lastClr="FFFFFF"/>
      </a:lt1>
      <a:dk2>
        <a:srgbClr val="134251"/>
      </a:dk2>
      <a:lt2>
        <a:srgbClr val="83BEC0"/>
      </a:lt2>
      <a:accent1>
        <a:srgbClr val="339C9F"/>
      </a:accent1>
      <a:accent2>
        <a:srgbClr val="E68010"/>
      </a:accent2>
      <a:accent3>
        <a:srgbClr val="8EB414"/>
      </a:accent3>
      <a:accent4>
        <a:srgbClr val="0CB89B"/>
      </a:accent4>
      <a:accent5>
        <a:srgbClr val="ECB720"/>
      </a:accent5>
      <a:accent6>
        <a:srgbClr val="319762"/>
      </a:accent6>
      <a:hlink>
        <a:srgbClr val="E68010"/>
      </a:hlink>
      <a:folHlink>
        <a:srgbClr val="339C9F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Рабочий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Тема4</Template>
  <TotalTime>219</TotalTime>
  <Words>678</Words>
  <Application>Microsoft Office PowerPoint</Application>
  <PresentationFormat>Экран (4:3)</PresentationFormat>
  <Paragraphs>45</Paragraphs>
  <Slides>21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Тема4</vt:lpstr>
      <vt:lpstr>Самые быстрые водные животные</vt:lpstr>
      <vt:lpstr>Тигровая акула</vt:lpstr>
      <vt:lpstr>Слайд 3</vt:lpstr>
      <vt:lpstr>Косатка</vt:lpstr>
      <vt:lpstr>Слайд 5</vt:lpstr>
      <vt:lpstr>ТАРПОН</vt:lpstr>
      <vt:lpstr>Слайд 7</vt:lpstr>
      <vt:lpstr>Белокрылая морская свинья</vt:lpstr>
      <vt:lpstr>Слайд 9</vt:lpstr>
      <vt:lpstr>СИНЯЯ АКУЛА</vt:lpstr>
      <vt:lpstr>Слайд 11</vt:lpstr>
      <vt:lpstr>Желтоперый тунец</vt:lpstr>
      <vt:lpstr>Слайд 13</vt:lpstr>
      <vt:lpstr>Голубой тунец</vt:lpstr>
      <vt:lpstr>Слайд 15</vt:lpstr>
      <vt:lpstr>СКУМБРИЯ</vt:lpstr>
      <vt:lpstr>Слайд 17</vt:lpstr>
      <vt:lpstr>МАРЛИНЫ</vt:lpstr>
      <vt:lpstr>Слайд 19</vt:lpstr>
      <vt:lpstr>РЫБА-ПАРУСНИК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Самые быстрые водные животные</dc:title>
  <dc:creator>zooclub.ru</dc:creator>
  <cp:keywords>животные</cp:keywords>
  <dc:description>Данная презентация может быть использована в личных целях, но не может быть опубликована в интернете на других сайтах.</dc:description>
  <cp:lastModifiedBy>user1</cp:lastModifiedBy>
  <cp:revision>11</cp:revision>
  <dcterms:created xsi:type="dcterms:W3CDTF">2014-02-09T06:25:57Z</dcterms:created>
  <dcterms:modified xsi:type="dcterms:W3CDTF">2018-02-16T04:48:56Z</dcterms:modified>
  <cp:contentStatus>Окончательное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